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30"/>
  </p:notesMasterIdLst>
  <p:handoutMasterIdLst>
    <p:handoutMasterId r:id="rId31"/>
  </p:handoutMasterIdLst>
  <p:sldIdLst>
    <p:sldId id="3205" r:id="rId2"/>
    <p:sldId id="3206" r:id="rId3"/>
    <p:sldId id="3207" r:id="rId4"/>
    <p:sldId id="3219" r:id="rId5"/>
    <p:sldId id="3325" r:id="rId6"/>
    <p:sldId id="3345" r:id="rId7"/>
    <p:sldId id="3344" r:id="rId8"/>
    <p:sldId id="3346" r:id="rId9"/>
    <p:sldId id="3347" r:id="rId10"/>
    <p:sldId id="3348" r:id="rId11"/>
    <p:sldId id="3349" r:id="rId12"/>
    <p:sldId id="3233" r:id="rId13"/>
    <p:sldId id="3351" r:id="rId14"/>
    <p:sldId id="3352" r:id="rId15"/>
    <p:sldId id="3353" r:id="rId16"/>
    <p:sldId id="3354" r:id="rId17"/>
    <p:sldId id="3355" r:id="rId18"/>
    <p:sldId id="3356" r:id="rId19"/>
    <p:sldId id="3357" r:id="rId20"/>
    <p:sldId id="3358" r:id="rId21"/>
    <p:sldId id="3359" r:id="rId22"/>
    <p:sldId id="3360" r:id="rId23"/>
    <p:sldId id="3361" r:id="rId24"/>
    <p:sldId id="3362" r:id="rId25"/>
    <p:sldId id="3363" r:id="rId26"/>
    <p:sldId id="3350" r:id="rId27"/>
    <p:sldId id="3204" r:id="rId28"/>
    <p:sldId id="3323" r:id="rId29"/>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p15:clr>
            <a:srgbClr val="A4A3A4"/>
          </p15:clr>
        </p15:guide>
        <p15:guide id="2" pos="5638" userDrawn="1">
          <p15:clr>
            <a:srgbClr val="A4A3A4"/>
          </p15:clr>
        </p15:guide>
        <p15:guide id="3" pos="603" userDrawn="1">
          <p15:clr>
            <a:srgbClr val="A4A3A4"/>
          </p15:clr>
        </p15:guide>
        <p15:guide id="4" orient="horz" pos="3866" userDrawn="1">
          <p15:clr>
            <a:srgbClr val="A4A3A4"/>
          </p15:clr>
        </p15:guide>
        <p15:guide id="5" pos="5955" userDrawn="1">
          <p15:clr>
            <a:srgbClr val="A4A3A4"/>
          </p15:clr>
        </p15:guide>
        <p15:guide id="6" pos="376">
          <p15:clr>
            <a:srgbClr val="A4A3A4"/>
          </p15:clr>
        </p15:guide>
        <p15:guide id="7" pos="137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3C36"/>
    <a:srgbClr val="0070C0"/>
    <a:srgbClr val="FFFFFF"/>
    <a:srgbClr val="08B689"/>
    <a:srgbClr val="79B50F"/>
    <a:srgbClr val="09B0DE"/>
    <a:srgbClr val="6669D2"/>
    <a:srgbClr val="33BE9B"/>
    <a:srgbClr val="33FCC4"/>
    <a:srgbClr val="42D2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1" autoAdjust="0"/>
    <p:restoredTop sz="92986" autoAdjust="0"/>
  </p:normalViewPr>
  <p:slideViewPr>
    <p:cSldViewPr>
      <p:cViewPr varScale="1">
        <p:scale>
          <a:sx n="146" d="100"/>
          <a:sy n="146" d="100"/>
        </p:scale>
        <p:origin x="104" y="624"/>
      </p:cViewPr>
      <p:guideLst>
        <p:guide orient="horz" pos="328"/>
        <p:guide pos="5638"/>
        <p:guide pos="603"/>
        <p:guide orient="horz" pos="3866"/>
        <p:guide pos="5955"/>
        <p:guide pos="376"/>
        <p:guide pos="1374"/>
      </p:guideLst>
    </p:cSldViewPr>
  </p:slideViewPr>
  <p:outlineViewPr>
    <p:cViewPr>
      <p:scale>
        <a:sx n="100" d="100"/>
        <a:sy n="100" d="100"/>
      </p:scale>
      <p:origin x="0" y="-14412"/>
    </p:cViewPr>
  </p:outlineViewPr>
  <p:notesTextViewPr>
    <p:cViewPr>
      <p:scale>
        <a:sx n="1" d="1"/>
        <a:sy n="1" d="1"/>
      </p:scale>
      <p:origin x="0" y="0"/>
    </p:cViewPr>
  </p:notesTextViewPr>
  <p:sorterViewPr>
    <p:cViewPr>
      <p:scale>
        <a:sx n="75" d="100"/>
        <a:sy n="75" d="100"/>
      </p:scale>
      <p:origin x="0" y="0"/>
    </p:cViewPr>
  </p:sorterViewPr>
  <p:notesViewPr>
    <p:cSldViewPr>
      <p:cViewPr varScale="1">
        <p:scale>
          <a:sx n="57" d="100"/>
          <a:sy n="57" d="100"/>
        </p:scale>
        <p:origin x="2562"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2019/11/2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2019/11/2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extLst>
      <p:ext uri="{BB962C8B-B14F-4D97-AF65-F5344CB8AC3E}">
        <p14:creationId xmlns:p14="http://schemas.microsoft.com/office/powerpoint/2010/main" val="4025191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10</a:t>
            </a:fld>
            <a:endParaRPr lang="zh-CN" altLang="en-US"/>
          </a:p>
        </p:txBody>
      </p:sp>
    </p:spTree>
    <p:extLst>
      <p:ext uri="{BB962C8B-B14F-4D97-AF65-F5344CB8AC3E}">
        <p14:creationId xmlns:p14="http://schemas.microsoft.com/office/powerpoint/2010/main" val="467112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11</a:t>
            </a:fld>
            <a:endParaRPr lang="zh-CN" altLang="en-US"/>
          </a:p>
        </p:txBody>
      </p:sp>
    </p:spTree>
    <p:extLst>
      <p:ext uri="{BB962C8B-B14F-4D97-AF65-F5344CB8AC3E}">
        <p14:creationId xmlns:p14="http://schemas.microsoft.com/office/powerpoint/2010/main" val="1970885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12</a:t>
            </a:fld>
            <a:endParaRPr lang="zh-CN" altLang="en-US"/>
          </a:p>
        </p:txBody>
      </p:sp>
    </p:spTree>
    <p:extLst>
      <p:ext uri="{BB962C8B-B14F-4D97-AF65-F5344CB8AC3E}">
        <p14:creationId xmlns:p14="http://schemas.microsoft.com/office/powerpoint/2010/main" val="2425129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13</a:t>
            </a:fld>
            <a:endParaRPr lang="zh-CN" altLang="en-US"/>
          </a:p>
        </p:txBody>
      </p:sp>
    </p:spTree>
    <p:extLst>
      <p:ext uri="{BB962C8B-B14F-4D97-AF65-F5344CB8AC3E}">
        <p14:creationId xmlns:p14="http://schemas.microsoft.com/office/powerpoint/2010/main" val="1511447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14</a:t>
            </a:fld>
            <a:endParaRPr lang="zh-CN" altLang="en-US"/>
          </a:p>
        </p:txBody>
      </p:sp>
    </p:spTree>
    <p:extLst>
      <p:ext uri="{BB962C8B-B14F-4D97-AF65-F5344CB8AC3E}">
        <p14:creationId xmlns:p14="http://schemas.microsoft.com/office/powerpoint/2010/main" val="2909941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15</a:t>
            </a:fld>
            <a:endParaRPr lang="zh-CN" altLang="en-US"/>
          </a:p>
        </p:txBody>
      </p:sp>
    </p:spTree>
    <p:extLst>
      <p:ext uri="{BB962C8B-B14F-4D97-AF65-F5344CB8AC3E}">
        <p14:creationId xmlns:p14="http://schemas.microsoft.com/office/powerpoint/2010/main" val="1834669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16</a:t>
            </a:fld>
            <a:endParaRPr lang="zh-CN" altLang="en-US"/>
          </a:p>
        </p:txBody>
      </p:sp>
    </p:spTree>
    <p:extLst>
      <p:ext uri="{BB962C8B-B14F-4D97-AF65-F5344CB8AC3E}">
        <p14:creationId xmlns:p14="http://schemas.microsoft.com/office/powerpoint/2010/main" val="2844596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17</a:t>
            </a:fld>
            <a:endParaRPr lang="zh-CN" altLang="en-US"/>
          </a:p>
        </p:txBody>
      </p:sp>
    </p:spTree>
    <p:extLst>
      <p:ext uri="{BB962C8B-B14F-4D97-AF65-F5344CB8AC3E}">
        <p14:creationId xmlns:p14="http://schemas.microsoft.com/office/powerpoint/2010/main" val="68388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18</a:t>
            </a:fld>
            <a:endParaRPr lang="zh-CN" altLang="en-US"/>
          </a:p>
        </p:txBody>
      </p:sp>
    </p:spTree>
    <p:extLst>
      <p:ext uri="{BB962C8B-B14F-4D97-AF65-F5344CB8AC3E}">
        <p14:creationId xmlns:p14="http://schemas.microsoft.com/office/powerpoint/2010/main" val="2870416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19</a:t>
            </a:fld>
            <a:endParaRPr lang="zh-CN" altLang="en-US"/>
          </a:p>
        </p:txBody>
      </p:sp>
    </p:spTree>
    <p:extLst>
      <p:ext uri="{BB962C8B-B14F-4D97-AF65-F5344CB8AC3E}">
        <p14:creationId xmlns:p14="http://schemas.microsoft.com/office/powerpoint/2010/main" val="2212825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2785715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20</a:t>
            </a:fld>
            <a:endParaRPr lang="zh-CN" altLang="en-US"/>
          </a:p>
        </p:txBody>
      </p:sp>
    </p:spTree>
    <p:extLst>
      <p:ext uri="{BB962C8B-B14F-4D97-AF65-F5344CB8AC3E}">
        <p14:creationId xmlns:p14="http://schemas.microsoft.com/office/powerpoint/2010/main" val="1297982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21</a:t>
            </a:fld>
            <a:endParaRPr lang="zh-CN" altLang="en-US"/>
          </a:p>
        </p:txBody>
      </p:sp>
    </p:spTree>
    <p:extLst>
      <p:ext uri="{BB962C8B-B14F-4D97-AF65-F5344CB8AC3E}">
        <p14:creationId xmlns:p14="http://schemas.microsoft.com/office/powerpoint/2010/main" val="618374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22</a:t>
            </a:fld>
            <a:endParaRPr lang="zh-CN" altLang="en-US"/>
          </a:p>
        </p:txBody>
      </p:sp>
    </p:spTree>
    <p:extLst>
      <p:ext uri="{BB962C8B-B14F-4D97-AF65-F5344CB8AC3E}">
        <p14:creationId xmlns:p14="http://schemas.microsoft.com/office/powerpoint/2010/main" val="4116097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23</a:t>
            </a:fld>
            <a:endParaRPr lang="zh-CN" altLang="en-US"/>
          </a:p>
        </p:txBody>
      </p:sp>
    </p:spTree>
    <p:extLst>
      <p:ext uri="{BB962C8B-B14F-4D97-AF65-F5344CB8AC3E}">
        <p14:creationId xmlns:p14="http://schemas.microsoft.com/office/powerpoint/2010/main" val="4218717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24</a:t>
            </a:fld>
            <a:endParaRPr lang="zh-CN" altLang="en-US"/>
          </a:p>
        </p:txBody>
      </p:sp>
    </p:spTree>
    <p:extLst>
      <p:ext uri="{BB962C8B-B14F-4D97-AF65-F5344CB8AC3E}">
        <p14:creationId xmlns:p14="http://schemas.microsoft.com/office/powerpoint/2010/main" val="1017240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25</a:t>
            </a:fld>
            <a:endParaRPr lang="zh-CN" altLang="en-US"/>
          </a:p>
        </p:txBody>
      </p:sp>
    </p:spTree>
    <p:extLst>
      <p:ext uri="{BB962C8B-B14F-4D97-AF65-F5344CB8AC3E}">
        <p14:creationId xmlns:p14="http://schemas.microsoft.com/office/powerpoint/2010/main" val="4191829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26</a:t>
            </a:fld>
            <a:endParaRPr lang="zh-CN" altLang="en-US"/>
          </a:p>
        </p:txBody>
      </p:sp>
    </p:spTree>
    <p:extLst>
      <p:ext uri="{BB962C8B-B14F-4D97-AF65-F5344CB8AC3E}">
        <p14:creationId xmlns:p14="http://schemas.microsoft.com/office/powerpoint/2010/main" val="4167105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27</a:t>
            </a:fld>
            <a:endParaRPr lang="zh-CN" altLang="en-US"/>
          </a:p>
        </p:txBody>
      </p:sp>
    </p:spTree>
    <p:extLst>
      <p:ext uri="{BB962C8B-B14F-4D97-AF65-F5344CB8AC3E}">
        <p14:creationId xmlns:p14="http://schemas.microsoft.com/office/powerpoint/2010/main" val="3928676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a:t>
            </a:fld>
            <a:endParaRPr lang="zh-CN" altLang="en-US"/>
          </a:p>
        </p:txBody>
      </p:sp>
    </p:spTree>
    <p:extLst>
      <p:ext uri="{BB962C8B-B14F-4D97-AF65-F5344CB8AC3E}">
        <p14:creationId xmlns:p14="http://schemas.microsoft.com/office/powerpoint/2010/main" val="2463772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a:t>
            </a:fld>
            <a:endParaRPr lang="zh-CN" altLang="en-US"/>
          </a:p>
        </p:txBody>
      </p:sp>
    </p:spTree>
    <p:extLst>
      <p:ext uri="{BB962C8B-B14F-4D97-AF65-F5344CB8AC3E}">
        <p14:creationId xmlns:p14="http://schemas.microsoft.com/office/powerpoint/2010/main" val="385429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5</a:t>
            </a:fld>
            <a:endParaRPr lang="zh-CN" altLang="en-US"/>
          </a:p>
        </p:txBody>
      </p:sp>
    </p:spTree>
    <p:extLst>
      <p:ext uri="{BB962C8B-B14F-4D97-AF65-F5344CB8AC3E}">
        <p14:creationId xmlns:p14="http://schemas.microsoft.com/office/powerpoint/2010/main" val="2158914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6</a:t>
            </a:fld>
            <a:endParaRPr lang="zh-CN" altLang="en-US"/>
          </a:p>
        </p:txBody>
      </p:sp>
    </p:spTree>
    <p:extLst>
      <p:ext uri="{BB962C8B-B14F-4D97-AF65-F5344CB8AC3E}">
        <p14:creationId xmlns:p14="http://schemas.microsoft.com/office/powerpoint/2010/main" val="1282608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7</a:t>
            </a:fld>
            <a:endParaRPr lang="zh-CN" altLang="en-US"/>
          </a:p>
        </p:txBody>
      </p:sp>
    </p:spTree>
    <p:extLst>
      <p:ext uri="{BB962C8B-B14F-4D97-AF65-F5344CB8AC3E}">
        <p14:creationId xmlns:p14="http://schemas.microsoft.com/office/powerpoint/2010/main" val="4090990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8</a:t>
            </a:fld>
            <a:endParaRPr lang="zh-CN" altLang="en-US"/>
          </a:p>
        </p:txBody>
      </p:sp>
    </p:spTree>
    <p:extLst>
      <p:ext uri="{BB962C8B-B14F-4D97-AF65-F5344CB8AC3E}">
        <p14:creationId xmlns:p14="http://schemas.microsoft.com/office/powerpoint/2010/main" val="365900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9</a:t>
            </a:fld>
            <a:endParaRPr lang="zh-CN" altLang="en-US"/>
          </a:p>
        </p:txBody>
      </p:sp>
    </p:spTree>
    <p:extLst>
      <p:ext uri="{BB962C8B-B14F-4D97-AF65-F5344CB8AC3E}">
        <p14:creationId xmlns:p14="http://schemas.microsoft.com/office/powerpoint/2010/main" val="2326105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750" advTm="0">
        <p:push dir="u"/>
      </p:transition>
    </mc:Choice>
    <mc:Fallback xmlns="">
      <p:transition spd="slow" advTm="0">
        <p:push dir="u"/>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2019/11/2</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slow" p14:dur="1750" advTm="0">
        <p:push dir="u"/>
      </p:transition>
    </mc:Choice>
    <mc:Fallback xmlns="">
      <p:transition spd="slow" advTm="0">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notesSlide" Target="../notesSlides/notesSlide12.xml"/><Relationship Id="rId4"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notesSlide" Target="../notesSlides/notesSlide22.xml"/><Relationship Id="rId4"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notesSlide" Target="../notesSlides/notesSlide26.xml"/><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4.xml"/><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7.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10"/>
          <p:cNvSpPr txBox="1"/>
          <p:nvPr/>
        </p:nvSpPr>
        <p:spPr>
          <a:xfrm>
            <a:off x="2438016" y="2485805"/>
            <a:ext cx="5678462" cy="900238"/>
          </a:xfrm>
          <a:prstGeom prst="rect">
            <a:avLst/>
          </a:prstGeom>
          <a:noFill/>
        </p:spPr>
        <p:txBody>
          <a:bodyPr wrap="none" lIns="68572" tIns="34286" rIns="68572" bIns="34286">
            <a:spAutoFit/>
          </a:bodyPr>
          <a:lstStyle/>
          <a:p>
            <a:pPr algn="ctr">
              <a:buNone/>
            </a:pPr>
            <a:r>
              <a:rPr lang="zh-CN" altLang="en-US" sz="5400" dirty="0">
                <a:solidFill>
                  <a:schemeClr val="accent1">
                    <a:lumMod val="75000"/>
                  </a:schemeClr>
                </a:solidFill>
                <a:latin typeface="黑体" panose="02010609060101010101" pitchFamily="49" charset="-122"/>
                <a:ea typeface="黑体" panose="02010609060101010101" pitchFamily="49" charset="-122"/>
                <a:cs typeface="Arial" panose="020B0604020202020204" pitchFamily="34" charset="0"/>
              </a:rPr>
              <a:t>数学建模竞赛实战</a:t>
            </a:r>
          </a:p>
        </p:txBody>
      </p:sp>
      <p:sp>
        <p:nvSpPr>
          <p:cNvPr id="70" name="矩形 69"/>
          <p:cNvSpPr/>
          <p:nvPr/>
        </p:nvSpPr>
        <p:spPr>
          <a:xfrm>
            <a:off x="4125119" y="4912469"/>
            <a:ext cx="2304256" cy="377018"/>
          </a:xfrm>
          <a:prstGeom prst="rect">
            <a:avLst/>
          </a:prstGeom>
        </p:spPr>
        <p:txBody>
          <a:bodyPr wrap="square" lIns="68572" tIns="34286" rIns="68572" bIns="34286">
            <a:spAutoFit/>
          </a:bodyPr>
          <a:lstStyle/>
          <a:p>
            <a:pPr algn="ctr"/>
            <a:r>
              <a:rPr lang="zh-CN" altLang="en-US" sz="2000" dirty="0">
                <a:solidFill>
                  <a:schemeClr val="accent1">
                    <a:lumMod val="75000"/>
                  </a:schemeClr>
                </a:solidFill>
                <a:latin typeface="黑体" panose="02010609060101010101" pitchFamily="49" charset="-122"/>
                <a:ea typeface="黑体" panose="02010609060101010101" pitchFamily="49" charset="-122"/>
                <a:cs typeface="Arial" panose="020B0604020202020204" pitchFamily="34" charset="0"/>
              </a:rPr>
              <a:t>授课老师：查永春</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Arial" panose="020B0604020202020204" pitchFamily="34" charset="0"/>
            </a:endParaRPr>
          </a:p>
        </p:txBody>
      </p:sp>
      <p:sp>
        <p:nvSpPr>
          <p:cNvPr id="71" name="矩形 70"/>
          <p:cNvSpPr/>
          <p:nvPr/>
        </p:nvSpPr>
        <p:spPr>
          <a:xfrm>
            <a:off x="2438016" y="4048373"/>
            <a:ext cx="6242198" cy="1300348"/>
          </a:xfrm>
          <a:prstGeom prst="rect">
            <a:avLst/>
          </a:prstGeom>
        </p:spPr>
        <p:txBody>
          <a:bodyPr wrap="square" lIns="68572" tIns="34286" rIns="68572" bIns="34286">
            <a:spAutoFit/>
          </a:bodyPr>
          <a:lstStyle/>
          <a:p>
            <a:pPr algn="ctr"/>
            <a:r>
              <a:rPr lang="zh-CN" altLang="en-US" sz="4000" dirty="0">
                <a:solidFill>
                  <a:schemeClr val="accent1">
                    <a:lumMod val="75000"/>
                  </a:schemeClr>
                </a:solidFill>
                <a:latin typeface="黑体" panose="02010609060101010101" pitchFamily="49" charset="-122"/>
                <a:ea typeface="黑体" panose="02010609060101010101" pitchFamily="49" charset="-122"/>
                <a:cs typeface="Arial" panose="020B0604020202020204" pitchFamily="34" charset="0"/>
              </a:rPr>
              <a:t>案例篇：碎纸片复原</a:t>
            </a:r>
            <a:r>
              <a:rPr lang="en-US" altLang="zh-CN" sz="4000" dirty="0">
                <a:solidFill>
                  <a:schemeClr val="accent1">
                    <a:lumMod val="75000"/>
                  </a:schemeClr>
                </a:solidFill>
                <a:latin typeface="黑体" panose="02010609060101010101" pitchFamily="49" charset="-122"/>
                <a:ea typeface="黑体" panose="02010609060101010101" pitchFamily="49" charset="-122"/>
                <a:cs typeface="Arial" panose="020B0604020202020204" pitchFamily="34" charset="0"/>
              </a:rPr>
              <a:t>(2013B)</a:t>
            </a:r>
          </a:p>
          <a:p>
            <a:pPr algn="ctr"/>
            <a:endParaRPr lang="en-US" altLang="zh-CN" sz="4000" dirty="0">
              <a:solidFill>
                <a:schemeClr val="accent1">
                  <a:lumMod val="75000"/>
                </a:schemeClr>
              </a:solidFill>
              <a:latin typeface="黑体" panose="02010609060101010101" pitchFamily="49" charset="-122"/>
              <a:ea typeface="黑体" panose="02010609060101010101" pitchFamily="49" charset="-122"/>
              <a:cs typeface="Arial" panose="020B0604020202020204" pitchFamily="34" charset="0"/>
            </a:endParaRPr>
          </a:p>
        </p:txBody>
      </p:sp>
      <p:grpSp>
        <p:nvGrpSpPr>
          <p:cNvPr id="9" name="组合 8">
            <a:extLst>
              <a:ext uri="{FF2B5EF4-FFF2-40B4-BE49-F238E27FC236}">
                <a16:creationId xmlns:a16="http://schemas.microsoft.com/office/drawing/2014/main" id="{2F222261-4E86-0943-8883-4C95AE9A9E72}"/>
              </a:ext>
            </a:extLst>
          </p:cNvPr>
          <p:cNvGrpSpPr/>
          <p:nvPr/>
        </p:nvGrpSpPr>
        <p:grpSpPr>
          <a:xfrm rot="16200000">
            <a:off x="-642015" y="2594437"/>
            <a:ext cx="3528130" cy="2443343"/>
            <a:chOff x="4540310" y="-64474"/>
            <a:chExt cx="3182548" cy="2036641"/>
          </a:xfrm>
        </p:grpSpPr>
        <p:sp>
          <p:nvSpPr>
            <p:cNvPr id="10" name="等腰三角形 10">
              <a:extLst>
                <a:ext uri="{FF2B5EF4-FFF2-40B4-BE49-F238E27FC236}">
                  <a16:creationId xmlns:a16="http://schemas.microsoft.com/office/drawing/2014/main" id="{33A7C23F-57F6-BB4E-88FC-81AAE6DAE0D6}"/>
                </a:ext>
              </a:extLst>
            </p:cNvPr>
            <p:cNvSpPr/>
            <p:nvPr/>
          </p:nvSpPr>
          <p:spPr>
            <a:xfrm flipV="1">
              <a:off x="4540310" y="-8671"/>
              <a:ext cx="3175876" cy="1980838"/>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1" name="等腰三角形 7">
              <a:extLst>
                <a:ext uri="{FF2B5EF4-FFF2-40B4-BE49-F238E27FC236}">
                  <a16:creationId xmlns:a16="http://schemas.microsoft.com/office/drawing/2014/main" id="{23223162-D8A0-AD48-8C8F-4FC3094C3180}"/>
                </a:ext>
              </a:extLst>
            </p:cNvPr>
            <p:cNvSpPr/>
            <p:nvPr/>
          </p:nvSpPr>
          <p:spPr>
            <a:xfrm rot="5400000">
              <a:off x="5907233" y="156541"/>
              <a:ext cx="2036640" cy="1594610"/>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 name="connsiteX0-33" fmla="*/ 2295644 w 5362580"/>
                <a:gd name="connsiteY0-34" fmla="*/ 2852737 h 2890837"/>
                <a:gd name="connsiteX1-35" fmla="*/ 0 w 5362580"/>
                <a:gd name="connsiteY1-36" fmla="*/ 0 h 2890837"/>
                <a:gd name="connsiteX2-37" fmla="*/ 5362580 w 5362580"/>
                <a:gd name="connsiteY2-38" fmla="*/ 2890837 h 2890837"/>
                <a:gd name="connsiteX3-39" fmla="*/ 2295644 w 5362580"/>
                <a:gd name="connsiteY3-40" fmla="*/ 2852737 h 2890837"/>
                <a:gd name="connsiteX0-41" fmla="*/ 1 w 3066937"/>
                <a:gd name="connsiteY0-42" fmla="*/ 1423987 h 1462087"/>
                <a:gd name="connsiteX1-43" fmla="*/ 47150 w 3066937"/>
                <a:gd name="connsiteY1-44" fmla="*/ 0 h 1462087"/>
                <a:gd name="connsiteX2-45" fmla="*/ 3066937 w 3066937"/>
                <a:gd name="connsiteY2-46" fmla="*/ 1462087 h 1462087"/>
                <a:gd name="connsiteX3-47" fmla="*/ 1 w 3066937"/>
                <a:gd name="connsiteY3-48" fmla="*/ 1423987 h 1462087"/>
                <a:gd name="connsiteX0-49" fmla="*/ 1 w 3066937"/>
                <a:gd name="connsiteY0-50" fmla="*/ 1100137 h 1138237"/>
                <a:gd name="connsiteX1-51" fmla="*/ 47151 w 3066937"/>
                <a:gd name="connsiteY1-52" fmla="*/ 0 h 1138237"/>
                <a:gd name="connsiteX2-53" fmla="*/ 3066937 w 3066937"/>
                <a:gd name="connsiteY2-54" fmla="*/ 1138237 h 1138237"/>
                <a:gd name="connsiteX3-55" fmla="*/ 1 w 3066937"/>
                <a:gd name="connsiteY3-56" fmla="*/ 1100137 h 1138237"/>
                <a:gd name="connsiteX0-57" fmla="*/ 0 w 3109533"/>
                <a:gd name="connsiteY0-58" fmla="*/ 661987 h 1138237"/>
                <a:gd name="connsiteX1-59" fmla="*/ 89747 w 3109533"/>
                <a:gd name="connsiteY1-60" fmla="*/ 0 h 1138237"/>
                <a:gd name="connsiteX2-61" fmla="*/ 3109533 w 3109533"/>
                <a:gd name="connsiteY2-62" fmla="*/ 1138237 h 1138237"/>
                <a:gd name="connsiteX3-63" fmla="*/ 0 w 3109533"/>
                <a:gd name="connsiteY3-64" fmla="*/ 661987 h 1138237"/>
              </a:gdLst>
              <a:ahLst/>
              <a:cxnLst>
                <a:cxn ang="0">
                  <a:pos x="connsiteX0-1" y="connsiteY0-2"/>
                </a:cxn>
                <a:cxn ang="0">
                  <a:pos x="connsiteX1-3" y="connsiteY1-4"/>
                </a:cxn>
                <a:cxn ang="0">
                  <a:pos x="connsiteX2-5" y="connsiteY2-6"/>
                </a:cxn>
                <a:cxn ang="0">
                  <a:pos x="connsiteX3-7" y="connsiteY3-8"/>
                </a:cxn>
              </a:cxnLst>
              <a:rect l="l" t="t" r="r" b="b"/>
              <a:pathLst>
                <a:path w="3109533" h="1138237">
                  <a:moveTo>
                    <a:pt x="0" y="661987"/>
                  </a:moveTo>
                  <a:lnTo>
                    <a:pt x="89747" y="0"/>
                  </a:lnTo>
                  <a:lnTo>
                    <a:pt x="3109533" y="1138237"/>
                  </a:lnTo>
                  <a:lnTo>
                    <a:pt x="0" y="661987"/>
                  </a:ln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grpSp>
      <p:grpSp>
        <p:nvGrpSpPr>
          <p:cNvPr id="12" name="组合 11">
            <a:extLst>
              <a:ext uri="{FF2B5EF4-FFF2-40B4-BE49-F238E27FC236}">
                <a16:creationId xmlns:a16="http://schemas.microsoft.com/office/drawing/2014/main" id="{9C1980D8-2607-6745-9DFC-1FEE09635A38}"/>
              </a:ext>
            </a:extLst>
          </p:cNvPr>
          <p:cNvGrpSpPr/>
          <p:nvPr/>
        </p:nvGrpSpPr>
        <p:grpSpPr>
          <a:xfrm rot="16200000">
            <a:off x="-994828" y="1022086"/>
            <a:ext cx="3542320" cy="1708211"/>
            <a:chOff x="5314256" y="-36573"/>
            <a:chExt cx="4223384" cy="2036640"/>
          </a:xfrm>
        </p:grpSpPr>
        <p:sp>
          <p:nvSpPr>
            <p:cNvPr id="13" name="等腰三角形 9">
              <a:extLst>
                <a:ext uri="{FF2B5EF4-FFF2-40B4-BE49-F238E27FC236}">
                  <a16:creationId xmlns:a16="http://schemas.microsoft.com/office/drawing/2014/main" id="{6621FBA1-36E4-4A4C-A316-B73E3E0B8A7C}"/>
                </a:ext>
              </a:extLst>
            </p:cNvPr>
            <p:cNvSpPr/>
            <p:nvPr/>
          </p:nvSpPr>
          <p:spPr>
            <a:xfrm flipV="1">
              <a:off x="5314256" y="17181"/>
              <a:ext cx="4190029" cy="1980838"/>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sp>
          <p:nvSpPr>
            <p:cNvPr id="14" name="等腰三角形 7">
              <a:extLst>
                <a:ext uri="{FF2B5EF4-FFF2-40B4-BE49-F238E27FC236}">
                  <a16:creationId xmlns:a16="http://schemas.microsoft.com/office/drawing/2014/main" id="{7091281C-56D6-FD40-8584-0EDF44E39EF6}"/>
                </a:ext>
              </a:extLst>
            </p:cNvPr>
            <p:cNvSpPr/>
            <p:nvPr/>
          </p:nvSpPr>
          <p:spPr>
            <a:xfrm rot="5400000">
              <a:off x="7455135" y="-82438"/>
              <a:ext cx="2036640" cy="2128370"/>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 name="connsiteX0-33" fmla="*/ 2295644 w 5362580"/>
                <a:gd name="connsiteY0-34" fmla="*/ 2852737 h 2890837"/>
                <a:gd name="connsiteX1-35" fmla="*/ 0 w 5362580"/>
                <a:gd name="connsiteY1-36" fmla="*/ 0 h 2890837"/>
                <a:gd name="connsiteX2-37" fmla="*/ 5362580 w 5362580"/>
                <a:gd name="connsiteY2-38" fmla="*/ 2890837 h 2890837"/>
                <a:gd name="connsiteX3-39" fmla="*/ 2295644 w 5362580"/>
                <a:gd name="connsiteY3-40" fmla="*/ 2852737 h 2890837"/>
                <a:gd name="connsiteX0-41" fmla="*/ 1 w 3066937"/>
                <a:gd name="connsiteY0-42" fmla="*/ 1423987 h 1462087"/>
                <a:gd name="connsiteX1-43" fmla="*/ 47150 w 3066937"/>
                <a:gd name="connsiteY1-44" fmla="*/ 0 h 1462087"/>
                <a:gd name="connsiteX2-45" fmla="*/ 3066937 w 3066937"/>
                <a:gd name="connsiteY2-46" fmla="*/ 1462087 h 1462087"/>
                <a:gd name="connsiteX3-47" fmla="*/ 1 w 3066937"/>
                <a:gd name="connsiteY3-48" fmla="*/ 1423987 h 1462087"/>
                <a:gd name="connsiteX0-49" fmla="*/ 1 w 3066937"/>
                <a:gd name="connsiteY0-50" fmla="*/ 1100137 h 1138237"/>
                <a:gd name="connsiteX1-51" fmla="*/ 47151 w 3066937"/>
                <a:gd name="connsiteY1-52" fmla="*/ 0 h 1138237"/>
                <a:gd name="connsiteX2-53" fmla="*/ 3066937 w 3066937"/>
                <a:gd name="connsiteY2-54" fmla="*/ 1138237 h 1138237"/>
                <a:gd name="connsiteX3-55" fmla="*/ 1 w 3066937"/>
                <a:gd name="connsiteY3-56" fmla="*/ 1100137 h 1138237"/>
                <a:gd name="connsiteX0-57" fmla="*/ 0 w 3109533"/>
                <a:gd name="connsiteY0-58" fmla="*/ 661987 h 1138237"/>
                <a:gd name="connsiteX1-59" fmla="*/ 89747 w 3109533"/>
                <a:gd name="connsiteY1-60" fmla="*/ 0 h 1138237"/>
                <a:gd name="connsiteX2-61" fmla="*/ 3109533 w 3109533"/>
                <a:gd name="connsiteY2-62" fmla="*/ 1138237 h 1138237"/>
                <a:gd name="connsiteX3-63" fmla="*/ 0 w 3109533"/>
                <a:gd name="connsiteY3-64" fmla="*/ 661987 h 1138237"/>
                <a:gd name="connsiteX0-65" fmla="*/ 0 w 3109533"/>
                <a:gd name="connsiteY0-66" fmla="*/ 947737 h 1423987"/>
                <a:gd name="connsiteX1-67" fmla="*/ 132344 w 3109533"/>
                <a:gd name="connsiteY1-68" fmla="*/ 0 h 1423987"/>
                <a:gd name="connsiteX2-69" fmla="*/ 3109533 w 3109533"/>
                <a:gd name="connsiteY2-70" fmla="*/ 1423987 h 1423987"/>
                <a:gd name="connsiteX3-71" fmla="*/ 0 w 3109533"/>
                <a:gd name="connsiteY3-72" fmla="*/ 947737 h 1423987"/>
                <a:gd name="connsiteX0-73" fmla="*/ 0 w 3109533"/>
                <a:gd name="connsiteY0-74" fmla="*/ 966787 h 1443037"/>
                <a:gd name="connsiteX1-75" fmla="*/ 132344 w 3109533"/>
                <a:gd name="connsiteY1-76" fmla="*/ 0 h 1443037"/>
                <a:gd name="connsiteX2-77" fmla="*/ 3109533 w 3109533"/>
                <a:gd name="connsiteY2-78" fmla="*/ 1443037 h 1443037"/>
                <a:gd name="connsiteX3-79" fmla="*/ 0 w 3109533"/>
                <a:gd name="connsiteY3-80" fmla="*/ 966787 h 1443037"/>
                <a:gd name="connsiteX0-81" fmla="*/ 0 w 3109533"/>
                <a:gd name="connsiteY0-82" fmla="*/ 1042987 h 1519237"/>
                <a:gd name="connsiteX1-83" fmla="*/ 47151 w 3109533"/>
                <a:gd name="connsiteY1-84" fmla="*/ 0 h 1519237"/>
                <a:gd name="connsiteX2-85" fmla="*/ 3109533 w 3109533"/>
                <a:gd name="connsiteY2-86" fmla="*/ 1519237 h 1519237"/>
                <a:gd name="connsiteX3-87" fmla="*/ 0 w 3109533"/>
                <a:gd name="connsiteY3-88" fmla="*/ 1042987 h 1519237"/>
              </a:gdLst>
              <a:ahLst/>
              <a:cxnLst>
                <a:cxn ang="0">
                  <a:pos x="connsiteX0-1" y="connsiteY0-2"/>
                </a:cxn>
                <a:cxn ang="0">
                  <a:pos x="connsiteX1-3" y="connsiteY1-4"/>
                </a:cxn>
                <a:cxn ang="0">
                  <a:pos x="connsiteX2-5" y="connsiteY2-6"/>
                </a:cxn>
                <a:cxn ang="0">
                  <a:pos x="connsiteX3-7" y="connsiteY3-8"/>
                </a:cxn>
              </a:cxnLst>
              <a:rect l="l" t="t" r="r" b="b"/>
              <a:pathLst>
                <a:path w="3109533" h="1519237">
                  <a:moveTo>
                    <a:pt x="0" y="1042987"/>
                  </a:moveTo>
                  <a:lnTo>
                    <a:pt x="47151" y="0"/>
                  </a:lnTo>
                  <a:lnTo>
                    <a:pt x="3109533" y="1519237"/>
                  </a:lnTo>
                  <a:lnTo>
                    <a:pt x="0" y="1042987"/>
                  </a:ln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grpSp>
      <p:sp>
        <p:nvSpPr>
          <p:cNvPr id="16" name="等腰三角形 14">
            <a:extLst>
              <a:ext uri="{FF2B5EF4-FFF2-40B4-BE49-F238E27FC236}">
                <a16:creationId xmlns:a16="http://schemas.microsoft.com/office/drawing/2014/main" id="{C06DB7B6-A1E1-D442-8B05-2B9134D23689}"/>
              </a:ext>
            </a:extLst>
          </p:cNvPr>
          <p:cNvSpPr/>
          <p:nvPr/>
        </p:nvSpPr>
        <p:spPr>
          <a:xfrm rot="16200000" flipV="1">
            <a:off x="-637423" y="4314030"/>
            <a:ext cx="3016850" cy="1826683"/>
          </a:xfrm>
          <a:prstGeom prst="triangle">
            <a:avLst/>
          </a:prstGeom>
          <a:solidFill>
            <a:schemeClr val="accent1">
              <a:lumMod val="40000"/>
              <a:lumOff val="6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sp>
        <p:nvSpPr>
          <p:cNvPr id="17" name="等腰三角形 7">
            <a:extLst>
              <a:ext uri="{FF2B5EF4-FFF2-40B4-BE49-F238E27FC236}">
                <a16:creationId xmlns:a16="http://schemas.microsoft.com/office/drawing/2014/main" id="{97D2F4CA-2203-584F-B55B-0E6AA9D9E548}"/>
              </a:ext>
            </a:extLst>
          </p:cNvPr>
          <p:cNvSpPr/>
          <p:nvPr/>
        </p:nvSpPr>
        <p:spPr>
          <a:xfrm>
            <a:off x="-54563" y="3709258"/>
            <a:ext cx="1839448" cy="1547591"/>
          </a:xfrm>
          <a:custGeom>
            <a:avLst/>
            <a:gdLst>
              <a:gd name="connsiteX0" fmla="*/ 0 w 6858002"/>
              <a:gd name="connsiteY0" fmla="*/ 6958012 h 6958012"/>
              <a:gd name="connsiteX1" fmla="*/ 3429001 w 6858002"/>
              <a:gd name="connsiteY1" fmla="*/ 0 h 6958012"/>
              <a:gd name="connsiteX2" fmla="*/ 6858002 w 6858002"/>
              <a:gd name="connsiteY2" fmla="*/ 6958012 h 6958012"/>
              <a:gd name="connsiteX3" fmla="*/ 0 w 6858002"/>
              <a:gd name="connsiteY3" fmla="*/ 6958012 h 6958012"/>
              <a:gd name="connsiteX0-1" fmla="*/ 0 w 6858002"/>
              <a:gd name="connsiteY0-2" fmla="*/ 1685924 h 1685924"/>
              <a:gd name="connsiteX1-3" fmla="*/ 814388 w 6858002"/>
              <a:gd name="connsiteY1-4" fmla="*/ 0 h 1685924"/>
              <a:gd name="connsiteX2-5" fmla="*/ 6858002 w 6858002"/>
              <a:gd name="connsiteY2-6" fmla="*/ 1685924 h 1685924"/>
              <a:gd name="connsiteX3-7" fmla="*/ 0 w 6858002"/>
              <a:gd name="connsiteY3-8" fmla="*/ 1685924 h 1685924"/>
              <a:gd name="connsiteX0-9" fmla="*/ 0 w 6858002"/>
              <a:gd name="connsiteY0-10" fmla="*/ 1700212 h 1700212"/>
              <a:gd name="connsiteX1-11" fmla="*/ 885825 w 6858002"/>
              <a:gd name="connsiteY1-12" fmla="*/ 0 h 1700212"/>
              <a:gd name="connsiteX2-13" fmla="*/ 6858002 w 6858002"/>
              <a:gd name="connsiteY2-14" fmla="*/ 1700212 h 1700212"/>
              <a:gd name="connsiteX3-15" fmla="*/ 0 w 6858002"/>
              <a:gd name="connsiteY3-16" fmla="*/ 1700212 h 1700212"/>
              <a:gd name="connsiteX0-17" fmla="*/ 0 w 6858002"/>
              <a:gd name="connsiteY0-18" fmla="*/ 2071687 h 2071687"/>
              <a:gd name="connsiteX1-19" fmla="*/ 1057275 w 6858002"/>
              <a:gd name="connsiteY1-20" fmla="*/ 0 h 2071687"/>
              <a:gd name="connsiteX2-21" fmla="*/ 6858002 w 6858002"/>
              <a:gd name="connsiteY2-22" fmla="*/ 2071687 h 2071687"/>
              <a:gd name="connsiteX3-23" fmla="*/ 0 w 6858002"/>
              <a:gd name="connsiteY3-24" fmla="*/ 2071687 h 2071687"/>
              <a:gd name="connsiteX0-25" fmla="*/ 0 w 6858002"/>
              <a:gd name="connsiteY0-26" fmla="*/ 2890837 h 2890837"/>
              <a:gd name="connsiteX1-27" fmla="*/ 1495422 w 6858002"/>
              <a:gd name="connsiteY1-28" fmla="*/ 0 h 2890837"/>
              <a:gd name="connsiteX2-29" fmla="*/ 6858002 w 6858002"/>
              <a:gd name="connsiteY2-30" fmla="*/ 2890837 h 2890837"/>
              <a:gd name="connsiteX3-31" fmla="*/ 0 w 6858002"/>
              <a:gd name="connsiteY3-32" fmla="*/ 2890837 h 2890837"/>
              <a:gd name="connsiteX0-33" fmla="*/ 2295644 w 5362580"/>
              <a:gd name="connsiteY0-34" fmla="*/ 2852737 h 2890837"/>
              <a:gd name="connsiteX1-35" fmla="*/ 0 w 5362580"/>
              <a:gd name="connsiteY1-36" fmla="*/ 0 h 2890837"/>
              <a:gd name="connsiteX2-37" fmla="*/ 5362580 w 5362580"/>
              <a:gd name="connsiteY2-38" fmla="*/ 2890837 h 2890837"/>
              <a:gd name="connsiteX3-39" fmla="*/ 2295644 w 5362580"/>
              <a:gd name="connsiteY3-40" fmla="*/ 2852737 h 2890837"/>
              <a:gd name="connsiteX0-41" fmla="*/ 1 w 3066937"/>
              <a:gd name="connsiteY0-42" fmla="*/ 1423987 h 1462087"/>
              <a:gd name="connsiteX1-43" fmla="*/ 47150 w 3066937"/>
              <a:gd name="connsiteY1-44" fmla="*/ 0 h 1462087"/>
              <a:gd name="connsiteX2-45" fmla="*/ 3066937 w 3066937"/>
              <a:gd name="connsiteY2-46" fmla="*/ 1462087 h 1462087"/>
              <a:gd name="connsiteX3-47" fmla="*/ 1 w 3066937"/>
              <a:gd name="connsiteY3-48" fmla="*/ 1423987 h 1462087"/>
              <a:gd name="connsiteX0-49" fmla="*/ 1 w 3066937"/>
              <a:gd name="connsiteY0-50" fmla="*/ 1100137 h 1138237"/>
              <a:gd name="connsiteX1-51" fmla="*/ 47151 w 3066937"/>
              <a:gd name="connsiteY1-52" fmla="*/ 0 h 1138237"/>
              <a:gd name="connsiteX2-53" fmla="*/ 3066937 w 3066937"/>
              <a:gd name="connsiteY2-54" fmla="*/ 1138237 h 1138237"/>
              <a:gd name="connsiteX3-55" fmla="*/ 1 w 3066937"/>
              <a:gd name="connsiteY3-56" fmla="*/ 1100137 h 1138237"/>
              <a:gd name="connsiteX0-57" fmla="*/ 0 w 3109533"/>
              <a:gd name="connsiteY0-58" fmla="*/ 661987 h 1138237"/>
              <a:gd name="connsiteX1-59" fmla="*/ 89747 w 3109533"/>
              <a:gd name="connsiteY1-60" fmla="*/ 0 h 1138237"/>
              <a:gd name="connsiteX2-61" fmla="*/ 3109533 w 3109533"/>
              <a:gd name="connsiteY2-62" fmla="*/ 1138237 h 1138237"/>
              <a:gd name="connsiteX3-63" fmla="*/ 0 w 3109533"/>
              <a:gd name="connsiteY3-64" fmla="*/ 661987 h 1138237"/>
              <a:gd name="connsiteX0-65" fmla="*/ 0 w 3109533"/>
              <a:gd name="connsiteY0-66" fmla="*/ 343072 h 819322"/>
              <a:gd name="connsiteX1-67" fmla="*/ 1083753 w 3109533"/>
              <a:gd name="connsiteY1-68" fmla="*/ 0 h 819322"/>
              <a:gd name="connsiteX2-69" fmla="*/ 3109533 w 3109533"/>
              <a:gd name="connsiteY2-70" fmla="*/ 819322 h 819322"/>
              <a:gd name="connsiteX3-71" fmla="*/ 0 w 3109533"/>
              <a:gd name="connsiteY3-72" fmla="*/ 343072 h 819322"/>
              <a:gd name="connsiteX0-73" fmla="*/ 104211 w 2025780"/>
              <a:gd name="connsiteY0-74" fmla="*/ 502530 h 819322"/>
              <a:gd name="connsiteX1-75" fmla="*/ 0 w 2025780"/>
              <a:gd name="connsiteY1-76" fmla="*/ 0 h 819322"/>
              <a:gd name="connsiteX2-77" fmla="*/ 2025780 w 2025780"/>
              <a:gd name="connsiteY2-78" fmla="*/ 819322 h 819322"/>
              <a:gd name="connsiteX3-79" fmla="*/ 104211 w 2025780"/>
              <a:gd name="connsiteY3-80" fmla="*/ 502530 h 819322"/>
              <a:gd name="connsiteX0-81" fmla="*/ 31479 w 1953048"/>
              <a:gd name="connsiteY0-82" fmla="*/ 490264 h 807056"/>
              <a:gd name="connsiteX1-83" fmla="*/ 0 w 1953048"/>
              <a:gd name="connsiteY1-84" fmla="*/ 0 h 807056"/>
              <a:gd name="connsiteX2-85" fmla="*/ 1953048 w 1953048"/>
              <a:gd name="connsiteY2-86" fmla="*/ 807056 h 807056"/>
              <a:gd name="connsiteX3-87" fmla="*/ 31479 w 1953048"/>
              <a:gd name="connsiteY3-88" fmla="*/ 490264 h 807056"/>
            </a:gdLst>
            <a:ahLst/>
            <a:cxnLst>
              <a:cxn ang="0">
                <a:pos x="connsiteX0-1" y="connsiteY0-2"/>
              </a:cxn>
              <a:cxn ang="0">
                <a:pos x="connsiteX1-3" y="connsiteY1-4"/>
              </a:cxn>
              <a:cxn ang="0">
                <a:pos x="connsiteX2-5" y="connsiteY2-6"/>
              </a:cxn>
              <a:cxn ang="0">
                <a:pos x="connsiteX3-7" y="connsiteY3-8"/>
              </a:cxn>
            </a:cxnLst>
            <a:rect l="l" t="t" r="r" b="b"/>
            <a:pathLst>
              <a:path w="1953048" h="807056">
                <a:moveTo>
                  <a:pt x="31479" y="490264"/>
                </a:moveTo>
                <a:lnTo>
                  <a:pt x="0" y="0"/>
                </a:lnTo>
                <a:lnTo>
                  <a:pt x="1953048" y="807056"/>
                </a:lnTo>
                <a:lnTo>
                  <a:pt x="31479" y="490264"/>
                </a:lnTo>
                <a:close/>
              </a:path>
            </a:pathLst>
          </a:custGeom>
          <a:solidFill>
            <a:schemeClr val="bg1">
              <a:lumMod val="85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1122721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问题分析</a:t>
              </a:r>
            </a:p>
          </p:txBody>
        </p:sp>
        <p:grpSp>
          <p:nvGrpSpPr>
            <p:cNvPr id="34" name="组合 33">
              <a:extLst>
                <a:ext uri="{FF2B5EF4-FFF2-40B4-BE49-F238E27FC236}">
                  <a16:creationId xmlns:a16="http://schemas.microsoft.com/office/drawing/2014/main"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0" name="Pentagon 33">
            <a:extLst>
              <a:ext uri="{FF2B5EF4-FFF2-40B4-BE49-F238E27FC236}">
                <a16:creationId xmlns:a16="http://schemas.microsoft.com/office/drawing/2014/main"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id="{7333FBA8-87E1-4110-A516-EA9615A2CAB9}"/>
              </a:ext>
            </a:extLst>
          </p:cNvPr>
          <p:cNvSpPr/>
          <p:nvPr/>
        </p:nvSpPr>
        <p:spPr>
          <a:xfrm>
            <a:off x="2157521" y="1187085"/>
            <a:ext cx="1003249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2" name="Rectangle 26">
            <a:extLst>
              <a:ext uri="{FF2B5EF4-FFF2-40B4-BE49-F238E27FC236}">
                <a16:creationId xmlns:a16="http://schemas.microsoft.com/office/drawing/2014/main" id="{350C1E6B-95E6-4BFB-8588-718E142E20D8}"/>
              </a:ext>
            </a:extLst>
          </p:cNvPr>
          <p:cNvSpPr/>
          <p:nvPr/>
        </p:nvSpPr>
        <p:spPr>
          <a:xfrm>
            <a:off x="2157521" y="1187085"/>
            <a:ext cx="7944262" cy="1156318"/>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思路：问题三在问题二的基础上，加入了正反面信息，碎纸片的形状并没有改变。因此，需要在问题二的基础上，综合考虑正反面的匹配误差。分组的方法与行间的拼接方式与问题二基本相同。</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2" name="图片 1">
            <a:extLst>
              <a:ext uri="{FF2B5EF4-FFF2-40B4-BE49-F238E27FC236}">
                <a16:creationId xmlns:a16="http://schemas.microsoft.com/office/drawing/2014/main" id="{4F4708AD-7C5A-4E3E-AA86-8C24A1DD1ADB}"/>
              </a:ext>
            </a:extLst>
          </p:cNvPr>
          <p:cNvPicPr>
            <a:picLocks noChangeAspect="1"/>
          </p:cNvPicPr>
          <p:nvPr/>
        </p:nvPicPr>
        <p:blipFill>
          <a:blip r:embed="rId3"/>
          <a:stretch>
            <a:fillRect/>
          </a:stretch>
        </p:blipFill>
        <p:spPr>
          <a:xfrm>
            <a:off x="2062559" y="2329768"/>
            <a:ext cx="8733631" cy="4525675"/>
          </a:xfrm>
          <a:prstGeom prst="rect">
            <a:avLst/>
          </a:prstGeom>
        </p:spPr>
      </p:pic>
    </p:spTree>
    <p:extLst>
      <p:ext uri="{BB962C8B-B14F-4D97-AF65-F5344CB8AC3E}">
        <p14:creationId xmlns:p14="http://schemas.microsoft.com/office/powerpoint/2010/main" val="320015027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问题分析</a:t>
              </a:r>
            </a:p>
          </p:txBody>
        </p:sp>
        <p:grpSp>
          <p:nvGrpSpPr>
            <p:cNvPr id="34" name="组合 33">
              <a:extLst>
                <a:ext uri="{FF2B5EF4-FFF2-40B4-BE49-F238E27FC236}">
                  <a16:creationId xmlns:a16="http://schemas.microsoft.com/office/drawing/2014/main"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0" name="Pentagon 33">
            <a:extLst>
              <a:ext uri="{FF2B5EF4-FFF2-40B4-BE49-F238E27FC236}">
                <a16:creationId xmlns:a16="http://schemas.microsoft.com/office/drawing/2014/main"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id="{7333FBA8-87E1-4110-A516-EA9615A2CAB9}"/>
              </a:ext>
            </a:extLst>
          </p:cNvPr>
          <p:cNvSpPr/>
          <p:nvPr/>
        </p:nvSpPr>
        <p:spPr>
          <a:xfrm>
            <a:off x="2157521" y="1187085"/>
            <a:ext cx="1003249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mc:AlternateContent xmlns:mc="http://schemas.openxmlformats.org/markup-compatibility/2006">
        <mc:Choice xmlns:a14="http://schemas.microsoft.com/office/drawing/2010/main" Requires="a14">
          <p:sp>
            <p:nvSpPr>
              <p:cNvPr id="12" name="Rectangle 26">
                <a:extLst>
                  <a:ext uri="{FF2B5EF4-FFF2-40B4-BE49-F238E27FC236}">
                    <a16:creationId xmlns:a16="http://schemas.microsoft.com/office/drawing/2014/main" id="{350C1E6B-95E6-4BFB-8588-718E142E20D8}"/>
                  </a:ext>
                </a:extLst>
              </p:cNvPr>
              <p:cNvSpPr/>
              <p:nvPr/>
            </p:nvSpPr>
            <p:spPr>
              <a:xfrm>
                <a:off x="2157521" y="1187085"/>
                <a:ext cx="8160286" cy="1894982"/>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算法：在选择好误差评估函数后，本文实际上是一种寻找最优序列的问题，本质上也就是</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TSP</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模型。选择某块碎纸片作为出发点，寻找一个使得误差最小的最优序列。假设纸片总数为</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n,</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则其总的可能性是</a:t>
                </a:r>
                <a14:m>
                  <m:oMath xmlns:m="http://schemas.openxmlformats.org/officeDocument/2006/math">
                    <m:sSubSup>
                      <m:sSubSupPr>
                        <m:ctrlP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ctrlPr>
                      </m:sSubSupPr>
                      <m:e>
                        <m:r>
                          <m:rPr>
                            <m:sty m:val="p"/>
                          </m:rPr>
                          <a:rPr lang="en-US" altLang="zh-CN" sz="2000" i="1" dirty="0">
                            <a:solidFill>
                              <a:schemeClr val="accent1">
                                <a:lumMod val="75000"/>
                              </a:schemeClr>
                            </a:solidFill>
                            <a:latin typeface="Cambria Math" panose="02040503050406030204" pitchFamily="18" charset="0"/>
                            <a:ea typeface="黑体" panose="02010609060101010101" pitchFamily="49" charset="-122"/>
                            <a:cs typeface="+mn-ea"/>
                          </a:rPr>
                          <m:t>A</m:t>
                        </m:r>
                      </m:e>
                      <m:sub>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𝑛</m:t>
                        </m:r>
                      </m:sub>
                      <m:sup>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𝑛</m:t>
                        </m:r>
                      </m:sup>
                    </m:sSubSup>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𝑛</m:t>
                    </m:r>
                    <m:r>
                      <a:rPr lang="en-US" altLang="zh-CN" sz="2000" b="0" i="1" dirty="0" smtClean="0">
                        <a:solidFill>
                          <a:schemeClr val="accent1">
                            <a:lumMod val="75000"/>
                          </a:schemeClr>
                        </a:solidFill>
                        <a:latin typeface="Cambria Math" panose="02040503050406030204" pitchFamily="18" charset="0"/>
                        <a:ea typeface="黑体" panose="02010609060101010101" pitchFamily="49" charset="-122"/>
                        <a:cs typeface="+mn-ea"/>
                      </a:rPr>
                      <m:t>!</m:t>
                    </m:r>
                  </m:oMath>
                </a14:m>
                <a:endParaRPr lang="en-US" altLang="zh-CN" sz="2000" b="0" dirty="0">
                  <a:solidFill>
                    <a:schemeClr val="accent1">
                      <a:lumMod val="75000"/>
                    </a:schemeClr>
                  </a:solidFill>
                  <a:latin typeface="黑体" panose="02010609060101010101" pitchFamily="49" charset="-122"/>
                  <a:ea typeface="黑体" panose="02010609060101010101" pitchFamily="49" charset="-122"/>
                  <a:cs typeface="+mn-ea"/>
                </a:endParaRP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将碎纸片作为节点，将误差评估函数的值作为节点之间的权值，寻找最优解。</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mc:Choice>
        <mc:Fallback>
          <p:sp>
            <p:nvSpPr>
              <p:cNvPr id="12" name="Rectangle 26">
                <a:extLst>
                  <a:ext uri="{FF2B5EF4-FFF2-40B4-BE49-F238E27FC236}">
                    <a16:creationId xmlns:a16="http://schemas.microsoft.com/office/drawing/2014/main" id="{350C1E6B-95E6-4BFB-8588-718E142E20D8}"/>
                  </a:ext>
                </a:extLst>
              </p:cNvPr>
              <p:cNvSpPr>
                <a:spLocks noRot="1" noChangeAspect="1" noMove="1" noResize="1" noEditPoints="1" noAdjustHandles="1" noChangeArrowheads="1" noChangeShapeType="1" noTextEdit="1"/>
              </p:cNvSpPr>
              <p:nvPr/>
            </p:nvSpPr>
            <p:spPr>
              <a:xfrm>
                <a:off x="2157521" y="1187085"/>
                <a:ext cx="8160286" cy="1894982"/>
              </a:xfrm>
              <a:prstGeom prst="rect">
                <a:avLst/>
              </a:prstGeom>
              <a:blipFill>
                <a:blip r:embed="rId3"/>
                <a:stretch>
                  <a:fillRect l="-747" t="-965" b="-4502"/>
                </a:stretch>
              </a:blipFill>
            </p:spPr>
            <p:txBody>
              <a:bodyPr/>
              <a:lstStyle/>
              <a:p>
                <a:r>
                  <a:rPr lang="zh-CN" altLang="en-US">
                    <a:noFill/>
                  </a:rPr>
                  <a:t> </a:t>
                </a:r>
              </a:p>
            </p:txBody>
          </p:sp>
        </mc:Fallback>
      </mc:AlternateContent>
      <p:sp>
        <p:nvSpPr>
          <p:cNvPr id="13" name="Pentagon 33">
            <a:extLst>
              <a:ext uri="{FF2B5EF4-FFF2-40B4-BE49-F238E27FC236}">
                <a16:creationId xmlns:a16="http://schemas.microsoft.com/office/drawing/2014/main" id="{1FB2B035-AE54-48C0-B826-DCF9425EB993}"/>
              </a:ext>
            </a:extLst>
          </p:cNvPr>
          <p:cNvSpPr/>
          <p:nvPr/>
        </p:nvSpPr>
        <p:spPr>
          <a:xfrm>
            <a:off x="1515001" y="3356784"/>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4" name="Rectangle 26">
            <a:extLst>
              <a:ext uri="{FF2B5EF4-FFF2-40B4-BE49-F238E27FC236}">
                <a16:creationId xmlns:a16="http://schemas.microsoft.com/office/drawing/2014/main" id="{2D409E25-150B-4FBA-A1E7-619B114094EE}"/>
              </a:ext>
            </a:extLst>
          </p:cNvPr>
          <p:cNvSpPr/>
          <p:nvPr/>
        </p:nvSpPr>
        <p:spPr>
          <a:xfrm>
            <a:off x="2139691" y="3323112"/>
            <a:ext cx="8160286" cy="786986"/>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难点一：选取合适的误差评估函数。使用图片的像素统计会受到噪声干扰和空白区域的影响，等</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5" name="Pentagon 33">
            <a:extLst>
              <a:ext uri="{FF2B5EF4-FFF2-40B4-BE49-F238E27FC236}">
                <a16:creationId xmlns:a16="http://schemas.microsoft.com/office/drawing/2014/main" id="{E395DF7B-45F0-4048-8D09-905F7A6CC5CA}"/>
              </a:ext>
            </a:extLst>
          </p:cNvPr>
          <p:cNvSpPr/>
          <p:nvPr/>
        </p:nvSpPr>
        <p:spPr>
          <a:xfrm>
            <a:off x="1515001" y="4240455"/>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6" name="Rectangle 26">
            <a:extLst>
              <a:ext uri="{FF2B5EF4-FFF2-40B4-BE49-F238E27FC236}">
                <a16:creationId xmlns:a16="http://schemas.microsoft.com/office/drawing/2014/main" id="{0DD066CB-CA13-4E4F-AD80-7C3D0FDD52BC}"/>
              </a:ext>
            </a:extLst>
          </p:cNvPr>
          <p:cNvSpPr/>
          <p:nvPr/>
        </p:nvSpPr>
        <p:spPr>
          <a:xfrm>
            <a:off x="2139691" y="4206783"/>
            <a:ext cx="8160286" cy="417654"/>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难点二：中英文字符的差异性。</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7" name="Pentagon 33">
            <a:extLst>
              <a:ext uri="{FF2B5EF4-FFF2-40B4-BE49-F238E27FC236}">
                <a16:creationId xmlns:a16="http://schemas.microsoft.com/office/drawing/2014/main" id="{B882EE9B-BEBE-444A-A532-294B2B5A7143}"/>
              </a:ext>
            </a:extLst>
          </p:cNvPr>
          <p:cNvSpPr/>
          <p:nvPr/>
        </p:nvSpPr>
        <p:spPr>
          <a:xfrm>
            <a:off x="1515001" y="5059401"/>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mc:AlternateContent xmlns:mc="http://schemas.openxmlformats.org/markup-compatibility/2006">
        <mc:Choice xmlns:a14="http://schemas.microsoft.com/office/drawing/2010/main" Requires="a14">
          <p:sp>
            <p:nvSpPr>
              <p:cNvPr id="18" name="Rectangle 26">
                <a:extLst>
                  <a:ext uri="{FF2B5EF4-FFF2-40B4-BE49-F238E27FC236}">
                    <a16:creationId xmlns:a16="http://schemas.microsoft.com/office/drawing/2014/main" id="{1A25EC02-6C36-4458-83FB-B6135953D1A6}"/>
                  </a:ext>
                </a:extLst>
              </p:cNvPr>
              <p:cNvSpPr/>
              <p:nvPr/>
            </p:nvSpPr>
            <p:spPr>
              <a:xfrm>
                <a:off x="2139691" y="5025729"/>
                <a:ext cx="8160286" cy="853991"/>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难点三：组合数解空间太大，第一问解空间</a:t>
                </a:r>
                <a14:m>
                  <m:oMath xmlns:m="http://schemas.openxmlformats.org/officeDocument/2006/math">
                    <m:sSubSup>
                      <m:sSubSupPr>
                        <m:ctrlP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ctrlPr>
                      </m:sSubSup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𝐴</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19</m:t>
                        </m:r>
                      </m:sub>
                      <m:sup>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19</m:t>
                        </m:r>
                      </m:sup>
                    </m:sSubSup>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19!=</m:t>
                    </m:r>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1.2165</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m:t>
                    </m:r>
                    <m:sSup>
                      <m:sSupPr>
                        <m:ctrlP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ctrlPr>
                      </m:sSupPr>
                      <m:e>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10</m:t>
                        </m:r>
                      </m:e>
                      <m:sup>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17</m:t>
                        </m:r>
                      </m:sup>
                    </m:sSup>
                  </m:oMath>
                </a14:m>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第二问解空间：</a:t>
                </a:r>
                <a:r>
                  <a:rPr lang="en-US" altLang="zh-CN" sz="2000" dirty="0">
                    <a:solidFill>
                      <a:schemeClr val="accent1">
                        <a:lumMod val="75000"/>
                      </a:schemeClr>
                    </a:solidFill>
                    <a:ea typeface="黑体" panose="02010609060101010101" pitchFamily="49" charset="-122"/>
                    <a:cs typeface="+mn-ea"/>
                  </a:rPr>
                  <a:t> </a:t>
                </a:r>
                <a14:m>
                  <m:oMath xmlns:m="http://schemas.openxmlformats.org/officeDocument/2006/math">
                    <m:sSubSup>
                      <m:sSubSupPr>
                        <m:ctrlP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ctrlPr>
                      </m:sSubSupPr>
                      <m:e>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𝐴</m:t>
                        </m:r>
                      </m:e>
                      <m:sub>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209</m:t>
                        </m:r>
                      </m:sub>
                      <m:sup>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209</m:t>
                        </m:r>
                      </m:sup>
                    </m:sSubSup>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m:t>
                    </m:r>
                    <m:r>
                      <a:rPr lang="en-US" altLang="zh-CN" sz="2000" b="0" i="1" smtClean="0">
                        <a:solidFill>
                          <a:schemeClr val="accent1">
                            <a:lumMod val="75000"/>
                          </a:schemeClr>
                        </a:solidFill>
                        <a:latin typeface="Cambria Math" panose="02040503050406030204" pitchFamily="18" charset="0"/>
                        <a:ea typeface="黑体" panose="02010609060101010101" pitchFamily="49" charset="-122"/>
                        <a:cs typeface="+mn-ea"/>
                      </a:rPr>
                      <m:t>209</m:t>
                    </m:r>
                    <m:r>
                      <a:rPr lang="en-US" altLang="zh-CN" sz="2000" i="1">
                        <a:solidFill>
                          <a:schemeClr val="accent1">
                            <a:lumMod val="75000"/>
                          </a:schemeClr>
                        </a:solidFill>
                        <a:latin typeface="Cambria Math" panose="02040503050406030204" pitchFamily="18" charset="0"/>
                        <a:ea typeface="黑体" panose="02010609060101010101" pitchFamily="49" charset="-122"/>
                        <a:cs typeface="+mn-ea"/>
                      </a:rPr>
                      <m:t>!</m:t>
                    </m:r>
                  </m:oMath>
                </a14:m>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mc:Choice>
        <mc:Fallback>
          <p:sp>
            <p:nvSpPr>
              <p:cNvPr id="18" name="Rectangle 26">
                <a:extLst>
                  <a:ext uri="{FF2B5EF4-FFF2-40B4-BE49-F238E27FC236}">
                    <a16:creationId xmlns:a16="http://schemas.microsoft.com/office/drawing/2014/main" id="{1A25EC02-6C36-4458-83FB-B6135953D1A6}"/>
                  </a:ext>
                </a:extLst>
              </p:cNvPr>
              <p:cNvSpPr>
                <a:spLocks noRot="1" noChangeAspect="1" noMove="1" noResize="1" noEditPoints="1" noAdjustHandles="1" noChangeArrowheads="1" noChangeShapeType="1" noTextEdit="1"/>
              </p:cNvSpPr>
              <p:nvPr/>
            </p:nvSpPr>
            <p:spPr>
              <a:xfrm>
                <a:off x="2139691" y="5025729"/>
                <a:ext cx="8160286" cy="853991"/>
              </a:xfrm>
              <a:prstGeom prst="rect">
                <a:avLst/>
              </a:prstGeom>
              <a:blipFill>
                <a:blip r:embed="rId4"/>
                <a:stretch>
                  <a:fillRect l="-747" t="-1418" b="-5674"/>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6C852295-4289-48C7-8350-9D24278CABEA}"/>
              </a:ext>
            </a:extLst>
          </p:cNvPr>
          <p:cNvSpPr txBox="1"/>
          <p:nvPr/>
        </p:nvSpPr>
        <p:spPr>
          <a:xfrm>
            <a:off x="5970850" y="3158010"/>
            <a:ext cx="65" cy="276999"/>
          </a:xfrm>
          <a:prstGeom prst="rect">
            <a:avLst/>
          </a:prstGeom>
          <a:noFill/>
        </p:spPr>
        <p:txBody>
          <a:bodyPr wrap="none" lIns="0" tIns="0" rIns="0" bIns="0" rtlCol="0">
            <a:spAutoFit/>
          </a:bodyPr>
          <a:lstStyle/>
          <a:p>
            <a:endParaRPr lang="zh-CN" altLang="en-US" dirty="0"/>
          </a:p>
        </p:txBody>
      </p:sp>
      <p:cxnSp>
        <p:nvCxnSpPr>
          <p:cNvPr id="5" name="直接连接符 4">
            <a:extLst>
              <a:ext uri="{FF2B5EF4-FFF2-40B4-BE49-F238E27FC236}">
                <a16:creationId xmlns:a16="http://schemas.microsoft.com/office/drawing/2014/main" id="{01E499CF-E9EC-478C-A68D-B34CF0003FD4}"/>
              </a:ext>
            </a:extLst>
          </p:cNvPr>
          <p:cNvCxnSpPr/>
          <p:nvPr/>
        </p:nvCxnSpPr>
        <p:spPr>
          <a:xfrm>
            <a:off x="10876170" y="87933"/>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4695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 y="3562252"/>
            <a:ext cx="12858044" cy="13716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solidFill>
                <a:sysClr val="windowText" lastClr="000000"/>
              </a:solidFill>
              <a:latin typeface="黑体" panose="02010609060101010101" pitchFamily="49" charset="-122"/>
              <a:ea typeface="黑体" panose="02010609060101010101" pitchFamily="49" charset="-122"/>
            </a:endParaRPr>
          </a:p>
        </p:txBody>
      </p:sp>
      <p:sp>
        <p:nvSpPr>
          <p:cNvPr id="2053" name="文本框 14"/>
          <p:cNvSpPr txBox="1">
            <a:spLocks noChangeArrowheads="1"/>
          </p:cNvSpPr>
          <p:nvPr>
            <p:custDataLst>
              <p:tags r:id="rId2"/>
            </p:custDataLst>
          </p:nvPr>
        </p:nvSpPr>
        <p:spPr bwMode="auto">
          <a:xfrm>
            <a:off x="2396927" y="3400301"/>
            <a:ext cx="123110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dirty="0">
                <a:solidFill>
                  <a:schemeClr val="bg1"/>
                </a:solidFill>
                <a:latin typeface="黑体" panose="02010609060101010101" pitchFamily="49" charset="-122"/>
                <a:ea typeface="黑体" panose="02010609060101010101" pitchFamily="49" charset="-122"/>
                <a:sym typeface="Arial" panose="020B0604020202020204" pitchFamily="34" charset="0"/>
              </a:rPr>
              <a:t>02</a:t>
            </a:r>
            <a:endParaRPr lang="zh-CN" altLang="en-US" sz="9600" dirty="0">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sp>
        <p:nvSpPr>
          <p:cNvPr id="6" name="标题 5"/>
          <p:cNvSpPr txBox="1"/>
          <p:nvPr>
            <p:custDataLst>
              <p:tags r:id="rId3"/>
            </p:custDataLst>
          </p:nvPr>
        </p:nvSpPr>
        <p:spPr>
          <a:xfrm>
            <a:off x="3765079" y="3832566"/>
            <a:ext cx="8790576" cy="830997"/>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6000" kern="0" dirty="0">
                <a:solidFill>
                  <a:schemeClr val="bg1"/>
                </a:solidFill>
                <a:latin typeface="黑体" panose="02010609060101010101" pitchFamily="49" charset="-122"/>
                <a:ea typeface="黑体" panose="02010609060101010101" pitchFamily="49" charset="-122"/>
                <a:sym typeface="Arial" panose="020B0604020202020204" pitchFamily="34" charset="0"/>
              </a:rPr>
              <a:t>建模过程</a:t>
            </a:r>
            <a:endParaRPr lang="zh-CN" altLang="en-US" sz="9600" kern="0" dirty="0">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spTree>
    <p:custDataLst>
      <p:tags r:id="rId1"/>
    </p:custDataLst>
    <p:extLst>
      <p:ext uri="{BB962C8B-B14F-4D97-AF65-F5344CB8AC3E}">
        <p14:creationId xmlns:p14="http://schemas.microsoft.com/office/powerpoint/2010/main" val="360196760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建模过程：问题一</a:t>
              </a:r>
            </a:p>
          </p:txBody>
        </p:sp>
        <p:grpSp>
          <p:nvGrpSpPr>
            <p:cNvPr id="34" name="组合 33">
              <a:extLst>
                <a:ext uri="{FF2B5EF4-FFF2-40B4-BE49-F238E27FC236}">
                  <a16:creationId xmlns:a16="http://schemas.microsoft.com/office/drawing/2014/main"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0" name="Pentagon 33">
            <a:extLst>
              <a:ext uri="{FF2B5EF4-FFF2-40B4-BE49-F238E27FC236}">
                <a16:creationId xmlns:a16="http://schemas.microsoft.com/office/drawing/2014/main"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id="{7333FBA8-87E1-4110-A516-EA9615A2CAB9}"/>
              </a:ext>
            </a:extLst>
          </p:cNvPr>
          <p:cNvSpPr/>
          <p:nvPr/>
        </p:nvSpPr>
        <p:spPr>
          <a:xfrm>
            <a:off x="2157521" y="1187085"/>
            <a:ext cx="1003249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2" name="Rectangle 26">
            <a:extLst>
              <a:ext uri="{FF2B5EF4-FFF2-40B4-BE49-F238E27FC236}">
                <a16:creationId xmlns:a16="http://schemas.microsoft.com/office/drawing/2014/main" id="{350C1E6B-95E6-4BFB-8588-718E142E20D8}"/>
              </a:ext>
            </a:extLst>
          </p:cNvPr>
          <p:cNvSpPr/>
          <p:nvPr/>
        </p:nvSpPr>
        <p:spPr>
          <a:xfrm>
            <a:off x="2157521" y="1187085"/>
            <a:ext cx="6720126" cy="786986"/>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图像二值化：文字识别只需要二值图像即可，灰度会引入误差，因此需要先将图片进行二值化。</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3" name="文本框 2">
            <a:extLst>
              <a:ext uri="{FF2B5EF4-FFF2-40B4-BE49-F238E27FC236}">
                <a16:creationId xmlns:a16="http://schemas.microsoft.com/office/drawing/2014/main" id="{6C852295-4289-48C7-8350-9D24278CABEA}"/>
              </a:ext>
            </a:extLst>
          </p:cNvPr>
          <p:cNvSpPr txBox="1"/>
          <p:nvPr/>
        </p:nvSpPr>
        <p:spPr>
          <a:xfrm>
            <a:off x="5970850" y="3158010"/>
            <a:ext cx="65" cy="276999"/>
          </a:xfrm>
          <a:prstGeom prst="rect">
            <a:avLst/>
          </a:prstGeom>
          <a:noFill/>
        </p:spPr>
        <p:txBody>
          <a:bodyPr wrap="none" lIns="0" tIns="0" rIns="0" bIns="0" rtlCol="0">
            <a:spAutoFit/>
          </a:bodyPr>
          <a:lstStyle/>
          <a:p>
            <a:endParaRPr lang="zh-CN" altLang="en-US" dirty="0"/>
          </a:p>
        </p:txBody>
      </p:sp>
      <p:sp>
        <p:nvSpPr>
          <p:cNvPr id="19" name="Pentagon 33">
            <a:extLst>
              <a:ext uri="{FF2B5EF4-FFF2-40B4-BE49-F238E27FC236}">
                <a16:creationId xmlns:a16="http://schemas.microsoft.com/office/drawing/2014/main" id="{7B15D4B2-4F77-498D-92E9-1E77921A3312}"/>
              </a:ext>
            </a:extLst>
          </p:cNvPr>
          <p:cNvSpPr/>
          <p:nvPr/>
        </p:nvSpPr>
        <p:spPr>
          <a:xfrm>
            <a:off x="1532831" y="228694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20" name="Rectangle 26">
            <a:extLst>
              <a:ext uri="{FF2B5EF4-FFF2-40B4-BE49-F238E27FC236}">
                <a16:creationId xmlns:a16="http://schemas.microsoft.com/office/drawing/2014/main" id="{BBA0F89B-2673-4814-905B-AAB98515AE30}"/>
              </a:ext>
            </a:extLst>
          </p:cNvPr>
          <p:cNvSpPr/>
          <p:nvPr/>
        </p:nvSpPr>
        <p:spPr>
          <a:xfrm>
            <a:off x="2157521" y="2253275"/>
            <a:ext cx="6720126" cy="1156318"/>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求首尾片段：首尾片段的空白边距大于中间片段，因此可用空白片段法求解。技巧：求空白边缘时可先对图片矩阵在列方向上求和再统计边缘距离。</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21" name="图片 20" descr="图片包含 游戏机, 桌子&#10;&#10;描述已自动生成">
            <a:extLst>
              <a:ext uri="{FF2B5EF4-FFF2-40B4-BE49-F238E27FC236}">
                <a16:creationId xmlns:a16="http://schemas.microsoft.com/office/drawing/2014/main" id="{BBB68288-C36F-4306-A031-0E2C0B4017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1229" y="480655"/>
            <a:ext cx="719821" cy="5407451"/>
          </a:xfrm>
          <a:prstGeom prst="rect">
            <a:avLst/>
          </a:prstGeom>
        </p:spPr>
      </p:pic>
      <p:cxnSp>
        <p:nvCxnSpPr>
          <p:cNvPr id="22" name="直接连接符 21">
            <a:extLst>
              <a:ext uri="{FF2B5EF4-FFF2-40B4-BE49-F238E27FC236}">
                <a16:creationId xmlns:a16="http://schemas.microsoft.com/office/drawing/2014/main" id="{84B3B6C5-F34B-416E-8326-7C8B61147010}"/>
              </a:ext>
            </a:extLst>
          </p:cNvPr>
          <p:cNvCxnSpPr/>
          <p:nvPr/>
        </p:nvCxnSpPr>
        <p:spPr>
          <a:xfrm>
            <a:off x="10821863" y="733858"/>
            <a:ext cx="0" cy="5403417"/>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23" name="直接连接符 22">
            <a:extLst>
              <a:ext uri="{FF2B5EF4-FFF2-40B4-BE49-F238E27FC236}">
                <a16:creationId xmlns:a16="http://schemas.microsoft.com/office/drawing/2014/main" id="{99F2D3A5-2209-437E-B870-A2CFEE8412C3}"/>
              </a:ext>
            </a:extLst>
          </p:cNvPr>
          <p:cNvCxnSpPr>
            <a:cxnSpLocks/>
          </p:cNvCxnSpPr>
          <p:nvPr/>
        </p:nvCxnSpPr>
        <p:spPr>
          <a:xfrm>
            <a:off x="11421050" y="655075"/>
            <a:ext cx="0" cy="5482200"/>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24" name="直接连接符 23">
            <a:extLst>
              <a:ext uri="{FF2B5EF4-FFF2-40B4-BE49-F238E27FC236}">
                <a16:creationId xmlns:a16="http://schemas.microsoft.com/office/drawing/2014/main" id="{30A1A28A-2948-4155-AC88-24B5DF4211BB}"/>
              </a:ext>
            </a:extLst>
          </p:cNvPr>
          <p:cNvCxnSpPr>
            <a:cxnSpLocks/>
          </p:cNvCxnSpPr>
          <p:nvPr/>
        </p:nvCxnSpPr>
        <p:spPr>
          <a:xfrm>
            <a:off x="10701229" y="733858"/>
            <a:ext cx="0" cy="5403417"/>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25" name="直接连接符 24">
            <a:extLst>
              <a:ext uri="{FF2B5EF4-FFF2-40B4-BE49-F238E27FC236}">
                <a16:creationId xmlns:a16="http://schemas.microsoft.com/office/drawing/2014/main" id="{7CB8608C-9C3C-4D94-B3D0-BA56D5450714}"/>
              </a:ext>
            </a:extLst>
          </p:cNvPr>
          <p:cNvCxnSpPr>
            <a:cxnSpLocks/>
          </p:cNvCxnSpPr>
          <p:nvPr/>
        </p:nvCxnSpPr>
        <p:spPr>
          <a:xfrm flipV="1">
            <a:off x="10701229" y="5879720"/>
            <a:ext cx="732633" cy="8386"/>
          </a:xfrm>
          <a:prstGeom prst="line">
            <a:avLst/>
          </a:prstGeom>
          <a:ln w="38100">
            <a:solidFill>
              <a:srgbClr val="FF0000"/>
            </a:solidFill>
            <a:headEnd type="triangle"/>
            <a:tailEnd type="triangle"/>
          </a:ln>
        </p:spPr>
        <p:style>
          <a:lnRef idx="2">
            <a:schemeClr val="dk1"/>
          </a:lnRef>
          <a:fillRef idx="0">
            <a:schemeClr val="dk1"/>
          </a:fillRef>
          <a:effectRef idx="1">
            <a:schemeClr val="dk1"/>
          </a:effectRef>
          <a:fontRef idx="minor">
            <a:schemeClr val="tx1"/>
          </a:fontRef>
        </p:style>
      </p:cxnSp>
      <p:cxnSp>
        <p:nvCxnSpPr>
          <p:cNvPr id="26" name="直接连接符 25">
            <a:extLst>
              <a:ext uri="{FF2B5EF4-FFF2-40B4-BE49-F238E27FC236}">
                <a16:creationId xmlns:a16="http://schemas.microsoft.com/office/drawing/2014/main" id="{46A548D8-2253-4048-9036-8489C963D095}"/>
              </a:ext>
            </a:extLst>
          </p:cNvPr>
          <p:cNvCxnSpPr>
            <a:cxnSpLocks/>
          </p:cNvCxnSpPr>
          <p:nvPr/>
        </p:nvCxnSpPr>
        <p:spPr>
          <a:xfrm>
            <a:off x="10821862" y="6064597"/>
            <a:ext cx="612000" cy="0"/>
          </a:xfrm>
          <a:prstGeom prst="line">
            <a:avLst/>
          </a:prstGeom>
          <a:ln w="107950">
            <a:solidFill>
              <a:schemeClr val="tx1"/>
            </a:solidFill>
          </a:ln>
        </p:spPr>
        <p:style>
          <a:lnRef idx="3">
            <a:schemeClr val="accent1"/>
          </a:lnRef>
          <a:fillRef idx="0">
            <a:schemeClr val="accent1"/>
          </a:fillRef>
          <a:effectRef idx="2">
            <a:schemeClr val="accent1"/>
          </a:effectRef>
          <a:fontRef idx="minor">
            <a:schemeClr val="tx1"/>
          </a:fontRef>
        </p:style>
      </p:cxnSp>
      <p:sp>
        <p:nvSpPr>
          <p:cNvPr id="27" name="Pentagon 33">
            <a:extLst>
              <a:ext uri="{FF2B5EF4-FFF2-40B4-BE49-F238E27FC236}">
                <a16:creationId xmlns:a16="http://schemas.microsoft.com/office/drawing/2014/main" id="{B6B98785-65BB-40B3-825B-06ABE69F8B5D}"/>
              </a:ext>
            </a:extLst>
          </p:cNvPr>
          <p:cNvSpPr/>
          <p:nvPr/>
        </p:nvSpPr>
        <p:spPr>
          <a:xfrm>
            <a:off x="1532830" y="3722469"/>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28" name="Rectangle 26">
            <a:extLst>
              <a:ext uri="{FF2B5EF4-FFF2-40B4-BE49-F238E27FC236}">
                <a16:creationId xmlns:a16="http://schemas.microsoft.com/office/drawing/2014/main" id="{DB3E433B-78B0-4EBA-AEDD-4D9ECABE9580}"/>
              </a:ext>
            </a:extLst>
          </p:cNvPr>
          <p:cNvSpPr/>
          <p:nvPr/>
        </p:nvSpPr>
        <p:spPr>
          <a:xfrm>
            <a:off x="2157520" y="3688797"/>
            <a:ext cx="6720126" cy="1156318"/>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3.</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设定评估函数：第一问中，评估函数只需对比边缘的像素是否相同（同为</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0</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或者同为</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），然后计算比例，此即是评估标准。</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29" name="Pentagon 33">
            <a:extLst>
              <a:ext uri="{FF2B5EF4-FFF2-40B4-BE49-F238E27FC236}">
                <a16:creationId xmlns:a16="http://schemas.microsoft.com/office/drawing/2014/main" id="{55651AA8-A50C-4170-9E8A-41196B3071B6}"/>
              </a:ext>
            </a:extLst>
          </p:cNvPr>
          <p:cNvSpPr/>
          <p:nvPr/>
        </p:nvSpPr>
        <p:spPr>
          <a:xfrm>
            <a:off x="1525013" y="4982836"/>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30" name="Rectangle 26">
            <a:extLst>
              <a:ext uri="{FF2B5EF4-FFF2-40B4-BE49-F238E27FC236}">
                <a16:creationId xmlns:a16="http://schemas.microsoft.com/office/drawing/2014/main" id="{7CF10F44-B6B7-493E-9EB0-3FA570265D67}"/>
              </a:ext>
            </a:extLst>
          </p:cNvPr>
          <p:cNvSpPr/>
          <p:nvPr/>
        </p:nvSpPr>
        <p:spPr>
          <a:xfrm>
            <a:off x="2149703" y="4949164"/>
            <a:ext cx="6720126" cy="786986"/>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4.</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求最优相邻碎片：从</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步骤获得的左端碎片开始，依次使用误差评估函数求解最优相邻碎片，直至结束。</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Tree>
    <p:extLst>
      <p:ext uri="{BB962C8B-B14F-4D97-AF65-F5344CB8AC3E}">
        <p14:creationId xmlns:p14="http://schemas.microsoft.com/office/powerpoint/2010/main" val="376083296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建模过程：问题一</a:t>
              </a:r>
            </a:p>
          </p:txBody>
        </p:sp>
        <p:grpSp>
          <p:nvGrpSpPr>
            <p:cNvPr id="34" name="组合 33">
              <a:extLst>
                <a:ext uri="{FF2B5EF4-FFF2-40B4-BE49-F238E27FC236}">
                  <a16:creationId xmlns:a16="http://schemas.microsoft.com/office/drawing/2014/main"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0" name="Pentagon 33">
            <a:extLst>
              <a:ext uri="{FF2B5EF4-FFF2-40B4-BE49-F238E27FC236}">
                <a16:creationId xmlns:a16="http://schemas.microsoft.com/office/drawing/2014/main"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id="{7333FBA8-87E1-4110-A516-EA9615A2CAB9}"/>
              </a:ext>
            </a:extLst>
          </p:cNvPr>
          <p:cNvSpPr/>
          <p:nvPr/>
        </p:nvSpPr>
        <p:spPr>
          <a:xfrm>
            <a:off x="2157521" y="1187085"/>
            <a:ext cx="1003249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2" name="Rectangle 26">
            <a:extLst>
              <a:ext uri="{FF2B5EF4-FFF2-40B4-BE49-F238E27FC236}">
                <a16:creationId xmlns:a16="http://schemas.microsoft.com/office/drawing/2014/main" id="{350C1E6B-95E6-4BFB-8588-718E142E20D8}"/>
              </a:ext>
            </a:extLst>
          </p:cNvPr>
          <p:cNvSpPr/>
          <p:nvPr/>
        </p:nvSpPr>
        <p:spPr>
          <a:xfrm>
            <a:off x="2157521" y="1187085"/>
            <a:ext cx="6720126" cy="786986"/>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5.</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结果：使用上述算法步骤求解之后获得的附件</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和附件</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碎片序列为：</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2" name="图片 1">
            <a:extLst>
              <a:ext uri="{FF2B5EF4-FFF2-40B4-BE49-F238E27FC236}">
                <a16:creationId xmlns:a16="http://schemas.microsoft.com/office/drawing/2014/main" id="{4D3BE10E-B1B5-4425-9138-75EE2BD9300B}"/>
              </a:ext>
            </a:extLst>
          </p:cNvPr>
          <p:cNvPicPr>
            <a:picLocks noChangeAspect="1"/>
          </p:cNvPicPr>
          <p:nvPr/>
        </p:nvPicPr>
        <p:blipFill>
          <a:blip r:embed="rId3"/>
          <a:stretch>
            <a:fillRect/>
          </a:stretch>
        </p:blipFill>
        <p:spPr>
          <a:xfrm>
            <a:off x="2262436" y="3472309"/>
            <a:ext cx="9544050" cy="523875"/>
          </a:xfrm>
          <a:prstGeom prst="rect">
            <a:avLst/>
          </a:prstGeom>
        </p:spPr>
      </p:pic>
      <p:pic>
        <p:nvPicPr>
          <p:cNvPr id="4" name="图片 3">
            <a:extLst>
              <a:ext uri="{FF2B5EF4-FFF2-40B4-BE49-F238E27FC236}">
                <a16:creationId xmlns:a16="http://schemas.microsoft.com/office/drawing/2014/main" id="{79A71389-9ECB-473B-98F5-770801B8D07F}"/>
              </a:ext>
            </a:extLst>
          </p:cNvPr>
          <p:cNvPicPr>
            <a:picLocks noChangeAspect="1"/>
          </p:cNvPicPr>
          <p:nvPr/>
        </p:nvPicPr>
        <p:blipFill>
          <a:blip r:embed="rId4"/>
          <a:stretch>
            <a:fillRect/>
          </a:stretch>
        </p:blipFill>
        <p:spPr>
          <a:xfrm>
            <a:off x="2252911" y="4624437"/>
            <a:ext cx="9553575" cy="552450"/>
          </a:xfrm>
          <a:prstGeom prst="rect">
            <a:avLst/>
          </a:prstGeom>
        </p:spPr>
      </p:pic>
    </p:spTree>
    <p:extLst>
      <p:ext uri="{BB962C8B-B14F-4D97-AF65-F5344CB8AC3E}">
        <p14:creationId xmlns:p14="http://schemas.microsoft.com/office/powerpoint/2010/main" val="235501640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建模过程：问题二</a:t>
              </a:r>
            </a:p>
          </p:txBody>
        </p:sp>
        <p:grpSp>
          <p:nvGrpSpPr>
            <p:cNvPr id="34" name="组合 33">
              <a:extLst>
                <a:ext uri="{FF2B5EF4-FFF2-40B4-BE49-F238E27FC236}">
                  <a16:creationId xmlns:a16="http://schemas.microsoft.com/office/drawing/2014/main"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0" name="Pentagon 33">
            <a:extLst>
              <a:ext uri="{FF2B5EF4-FFF2-40B4-BE49-F238E27FC236}">
                <a16:creationId xmlns:a16="http://schemas.microsoft.com/office/drawing/2014/main"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id="{7333FBA8-87E1-4110-A516-EA9615A2CAB9}"/>
              </a:ext>
            </a:extLst>
          </p:cNvPr>
          <p:cNvSpPr/>
          <p:nvPr/>
        </p:nvSpPr>
        <p:spPr>
          <a:xfrm>
            <a:off x="2157521" y="1187085"/>
            <a:ext cx="1003249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2" name="Rectangle 26">
            <a:extLst>
              <a:ext uri="{FF2B5EF4-FFF2-40B4-BE49-F238E27FC236}">
                <a16:creationId xmlns:a16="http://schemas.microsoft.com/office/drawing/2014/main" id="{350C1E6B-95E6-4BFB-8588-718E142E20D8}"/>
              </a:ext>
            </a:extLst>
          </p:cNvPr>
          <p:cNvSpPr/>
          <p:nvPr/>
        </p:nvSpPr>
        <p:spPr>
          <a:xfrm>
            <a:off x="2157521" y="1187085"/>
            <a:ext cx="6720126" cy="1894982"/>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问题二不仅进行了纵切，还进行了横切，因此是一个二维的复原问题。其难点主要在于：</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marL="342900" indent="-342900" defTabSz="963930">
              <a:lnSpc>
                <a:spcPct val="120000"/>
              </a:lnSpc>
              <a:buFont typeface="Arial" panose="020B0604020202020204" pitchFamily="34" charset="0"/>
              <a:buChar char="•"/>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碎片数目增加（</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19</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marL="342900" indent="-342900" defTabSz="963930">
              <a:lnSpc>
                <a:spcPct val="120000"/>
              </a:lnSpc>
              <a:buFont typeface="Arial" panose="020B0604020202020204" pitchFamily="34" charset="0"/>
              <a:buChar char="•"/>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定位文章首尾片段增加了难度</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marL="342900" indent="-342900" defTabSz="963930">
              <a:lnSpc>
                <a:spcPct val="120000"/>
              </a:lnSpc>
              <a:buFont typeface="Arial" panose="020B0604020202020204" pitchFamily="34" charset="0"/>
              <a:buChar char="•"/>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根据像素匹配的方式对空白区域的容忍度较小</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Tree>
    <p:extLst>
      <p:ext uri="{BB962C8B-B14F-4D97-AF65-F5344CB8AC3E}">
        <p14:creationId xmlns:p14="http://schemas.microsoft.com/office/powerpoint/2010/main" val="80240762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建模过程：问题二</a:t>
              </a:r>
            </a:p>
          </p:txBody>
        </p:sp>
        <p:grpSp>
          <p:nvGrpSpPr>
            <p:cNvPr id="34" name="组合 33">
              <a:extLst>
                <a:ext uri="{FF2B5EF4-FFF2-40B4-BE49-F238E27FC236}">
                  <a16:creationId xmlns:a16="http://schemas.microsoft.com/office/drawing/2014/main"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0" name="Pentagon 33">
            <a:extLst>
              <a:ext uri="{FF2B5EF4-FFF2-40B4-BE49-F238E27FC236}">
                <a16:creationId xmlns:a16="http://schemas.microsoft.com/office/drawing/2014/main"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id="{7333FBA8-87E1-4110-A516-EA9615A2CAB9}"/>
              </a:ext>
            </a:extLst>
          </p:cNvPr>
          <p:cNvSpPr/>
          <p:nvPr/>
        </p:nvSpPr>
        <p:spPr>
          <a:xfrm>
            <a:off x="2157521" y="1187085"/>
            <a:ext cx="1003249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2" name="Rectangle 26">
            <a:extLst>
              <a:ext uri="{FF2B5EF4-FFF2-40B4-BE49-F238E27FC236}">
                <a16:creationId xmlns:a16="http://schemas.microsoft.com/office/drawing/2014/main" id="{350C1E6B-95E6-4BFB-8588-718E142E20D8}"/>
              </a:ext>
            </a:extLst>
          </p:cNvPr>
          <p:cNvSpPr/>
          <p:nvPr/>
        </p:nvSpPr>
        <p:spPr>
          <a:xfrm>
            <a:off x="2157521" y="1187085"/>
            <a:ext cx="6720126" cy="1525650"/>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寻找左侧边</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个片段：主要方式仍旧为空白区域法，但同时需要考虑</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块碎片的上下顺序。对于上下顺序，一方面仍需引进像素统计对比的方式确定最佳位置，另一方面也要加入对行空白等因素的考虑。</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2" name="图片 1">
            <a:extLst>
              <a:ext uri="{FF2B5EF4-FFF2-40B4-BE49-F238E27FC236}">
                <a16:creationId xmlns:a16="http://schemas.microsoft.com/office/drawing/2014/main" id="{7CFC90BD-7490-4C4A-B937-0F266D6D1464}"/>
              </a:ext>
            </a:extLst>
          </p:cNvPr>
          <p:cNvPicPr>
            <a:picLocks noChangeAspect="1"/>
          </p:cNvPicPr>
          <p:nvPr/>
        </p:nvPicPr>
        <p:blipFill>
          <a:blip r:embed="rId3"/>
          <a:stretch>
            <a:fillRect/>
          </a:stretch>
        </p:blipFill>
        <p:spPr>
          <a:xfrm>
            <a:off x="2186839" y="2758086"/>
            <a:ext cx="2579796" cy="3509218"/>
          </a:xfrm>
          <a:prstGeom prst="rect">
            <a:avLst/>
          </a:prstGeom>
        </p:spPr>
      </p:pic>
      <p:sp>
        <p:nvSpPr>
          <p:cNvPr id="13" name="Rectangle 26">
            <a:extLst>
              <a:ext uri="{FF2B5EF4-FFF2-40B4-BE49-F238E27FC236}">
                <a16:creationId xmlns:a16="http://schemas.microsoft.com/office/drawing/2014/main" id="{F0D3CBB5-01F5-441D-8285-F8B6AD33BF48}"/>
              </a:ext>
            </a:extLst>
          </p:cNvPr>
          <p:cNvSpPr/>
          <p:nvPr/>
        </p:nvSpPr>
        <p:spPr>
          <a:xfrm>
            <a:off x="2103849" y="6876575"/>
            <a:ext cx="7051956" cy="270626"/>
          </a:xfrm>
          <a:prstGeom prst="rect">
            <a:avLst/>
          </a:prstGeom>
        </p:spPr>
        <p:txBody>
          <a:bodyPr wrap="square" lIns="96430" tIns="48216" rIns="96430" bIns="48216">
            <a:spAutoFit/>
          </a:bodyPr>
          <a:lstStyle/>
          <a:p>
            <a:pPr defTabSz="963930">
              <a:lnSpc>
                <a:spcPct val="120000"/>
              </a:lnSpc>
            </a:pPr>
            <a:r>
              <a:rPr lang="zh-CN" altLang="en-US"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图片来源：</a:t>
            </a:r>
            <a:r>
              <a:rPr lang="en-US" altLang="zh-CN"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B0129</a:t>
            </a:r>
            <a:r>
              <a:rPr lang="zh-CN" altLang="en-US"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参赛队论文</a:t>
            </a:r>
            <a:endParaRPr lang="en-US" altLang="zh-CN"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endParaRPr>
          </a:p>
        </p:txBody>
      </p:sp>
      <p:pic>
        <p:nvPicPr>
          <p:cNvPr id="3" name="图片 2">
            <a:extLst>
              <a:ext uri="{FF2B5EF4-FFF2-40B4-BE49-F238E27FC236}">
                <a16:creationId xmlns:a16="http://schemas.microsoft.com/office/drawing/2014/main" id="{DA59B40E-BBB8-4CEC-9A09-DB61FA8DB074}"/>
              </a:ext>
            </a:extLst>
          </p:cNvPr>
          <p:cNvPicPr>
            <a:picLocks noChangeAspect="1"/>
          </p:cNvPicPr>
          <p:nvPr/>
        </p:nvPicPr>
        <p:blipFill>
          <a:blip r:embed="rId4"/>
          <a:stretch>
            <a:fillRect/>
          </a:stretch>
        </p:blipFill>
        <p:spPr>
          <a:xfrm>
            <a:off x="5357019" y="2712735"/>
            <a:ext cx="2084065" cy="3534851"/>
          </a:xfrm>
          <a:prstGeom prst="rect">
            <a:avLst/>
          </a:prstGeom>
        </p:spPr>
      </p:pic>
    </p:spTree>
    <p:extLst>
      <p:ext uri="{BB962C8B-B14F-4D97-AF65-F5344CB8AC3E}">
        <p14:creationId xmlns:p14="http://schemas.microsoft.com/office/powerpoint/2010/main" val="370077055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建模过程：问题二</a:t>
              </a:r>
            </a:p>
          </p:txBody>
        </p:sp>
        <p:grpSp>
          <p:nvGrpSpPr>
            <p:cNvPr id="34" name="组合 33">
              <a:extLst>
                <a:ext uri="{FF2B5EF4-FFF2-40B4-BE49-F238E27FC236}">
                  <a16:creationId xmlns:a16="http://schemas.microsoft.com/office/drawing/2014/main"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0" name="Pentagon 33">
            <a:extLst>
              <a:ext uri="{FF2B5EF4-FFF2-40B4-BE49-F238E27FC236}">
                <a16:creationId xmlns:a16="http://schemas.microsoft.com/office/drawing/2014/main"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id="{7333FBA8-87E1-4110-A516-EA9615A2CAB9}"/>
              </a:ext>
            </a:extLst>
          </p:cNvPr>
          <p:cNvSpPr/>
          <p:nvPr/>
        </p:nvSpPr>
        <p:spPr>
          <a:xfrm>
            <a:off x="2157521" y="1187085"/>
            <a:ext cx="1003249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2" name="Rectangle 26">
            <a:extLst>
              <a:ext uri="{FF2B5EF4-FFF2-40B4-BE49-F238E27FC236}">
                <a16:creationId xmlns:a16="http://schemas.microsoft.com/office/drawing/2014/main" id="{350C1E6B-95E6-4BFB-8588-718E142E20D8}"/>
              </a:ext>
            </a:extLst>
          </p:cNvPr>
          <p:cNvSpPr/>
          <p:nvPr/>
        </p:nvSpPr>
        <p:spPr>
          <a:xfrm>
            <a:off x="2157521" y="1187085"/>
            <a:ext cx="6720126" cy="1156318"/>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根据左侧边</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个片段寻找同行碎片：首先，在行方向上，字符应该落到一致的水平空间，这里又涉及到两种情况，即字符是以空白位置分割还是自身位置分割</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3" name="Rectangle 26">
            <a:extLst>
              <a:ext uri="{FF2B5EF4-FFF2-40B4-BE49-F238E27FC236}">
                <a16:creationId xmlns:a16="http://schemas.microsoft.com/office/drawing/2014/main" id="{F0D3CBB5-01F5-441D-8285-F8B6AD33BF48}"/>
              </a:ext>
            </a:extLst>
          </p:cNvPr>
          <p:cNvSpPr/>
          <p:nvPr/>
        </p:nvSpPr>
        <p:spPr>
          <a:xfrm>
            <a:off x="2103849" y="6876575"/>
            <a:ext cx="7051956" cy="270626"/>
          </a:xfrm>
          <a:prstGeom prst="rect">
            <a:avLst/>
          </a:prstGeom>
        </p:spPr>
        <p:txBody>
          <a:bodyPr wrap="square" lIns="96430" tIns="48216" rIns="96430" bIns="48216">
            <a:spAutoFit/>
          </a:bodyPr>
          <a:lstStyle/>
          <a:p>
            <a:pPr defTabSz="963930">
              <a:lnSpc>
                <a:spcPct val="120000"/>
              </a:lnSpc>
            </a:pPr>
            <a:r>
              <a:rPr lang="zh-CN" altLang="en-US"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图片来源：</a:t>
            </a:r>
            <a:r>
              <a:rPr lang="en-US" altLang="zh-CN"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B0129</a:t>
            </a:r>
            <a:r>
              <a:rPr lang="zh-CN" altLang="en-US"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参赛队论文</a:t>
            </a:r>
            <a:endParaRPr lang="en-US" altLang="zh-CN"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endParaRPr>
          </a:p>
        </p:txBody>
      </p:sp>
      <p:pic>
        <p:nvPicPr>
          <p:cNvPr id="4" name="图片 3">
            <a:extLst>
              <a:ext uri="{FF2B5EF4-FFF2-40B4-BE49-F238E27FC236}">
                <a16:creationId xmlns:a16="http://schemas.microsoft.com/office/drawing/2014/main" id="{161DB9FF-7F94-4A2E-81DB-671278835056}"/>
              </a:ext>
            </a:extLst>
          </p:cNvPr>
          <p:cNvPicPr>
            <a:picLocks noChangeAspect="1"/>
          </p:cNvPicPr>
          <p:nvPr/>
        </p:nvPicPr>
        <p:blipFill>
          <a:blip r:embed="rId3"/>
          <a:stretch>
            <a:fillRect/>
          </a:stretch>
        </p:blipFill>
        <p:spPr>
          <a:xfrm>
            <a:off x="2189854" y="2680221"/>
            <a:ext cx="4200525" cy="3038475"/>
          </a:xfrm>
          <a:prstGeom prst="rect">
            <a:avLst/>
          </a:prstGeom>
        </p:spPr>
      </p:pic>
      <p:pic>
        <p:nvPicPr>
          <p:cNvPr id="5" name="图片 4">
            <a:extLst>
              <a:ext uri="{FF2B5EF4-FFF2-40B4-BE49-F238E27FC236}">
                <a16:creationId xmlns:a16="http://schemas.microsoft.com/office/drawing/2014/main" id="{F4447933-9D66-4EDC-BD58-A950C5EA9D1C}"/>
              </a:ext>
            </a:extLst>
          </p:cNvPr>
          <p:cNvPicPr>
            <a:picLocks noChangeAspect="1"/>
          </p:cNvPicPr>
          <p:nvPr/>
        </p:nvPicPr>
        <p:blipFill>
          <a:blip r:embed="rId4"/>
          <a:stretch>
            <a:fillRect/>
          </a:stretch>
        </p:blipFill>
        <p:spPr>
          <a:xfrm>
            <a:off x="6645399" y="2778959"/>
            <a:ext cx="4295775" cy="2905125"/>
          </a:xfrm>
          <a:prstGeom prst="rect">
            <a:avLst/>
          </a:prstGeom>
        </p:spPr>
      </p:pic>
    </p:spTree>
    <p:extLst>
      <p:ext uri="{BB962C8B-B14F-4D97-AF65-F5344CB8AC3E}">
        <p14:creationId xmlns:p14="http://schemas.microsoft.com/office/powerpoint/2010/main" val="96325480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建模过程：问题二</a:t>
              </a:r>
            </a:p>
          </p:txBody>
        </p:sp>
        <p:grpSp>
          <p:nvGrpSpPr>
            <p:cNvPr id="34" name="组合 33">
              <a:extLst>
                <a:ext uri="{FF2B5EF4-FFF2-40B4-BE49-F238E27FC236}">
                  <a16:creationId xmlns:a16="http://schemas.microsoft.com/office/drawing/2014/main"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0" name="Pentagon 33">
            <a:extLst>
              <a:ext uri="{FF2B5EF4-FFF2-40B4-BE49-F238E27FC236}">
                <a16:creationId xmlns:a16="http://schemas.microsoft.com/office/drawing/2014/main"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id="{7333FBA8-87E1-4110-A516-EA9615A2CAB9}"/>
              </a:ext>
            </a:extLst>
          </p:cNvPr>
          <p:cNvSpPr/>
          <p:nvPr/>
        </p:nvSpPr>
        <p:spPr>
          <a:xfrm>
            <a:off x="2157521" y="1187085"/>
            <a:ext cx="1003249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2" name="Rectangle 26">
            <a:extLst>
              <a:ext uri="{FF2B5EF4-FFF2-40B4-BE49-F238E27FC236}">
                <a16:creationId xmlns:a16="http://schemas.microsoft.com/office/drawing/2014/main" id="{350C1E6B-95E6-4BFB-8588-718E142E20D8}"/>
              </a:ext>
            </a:extLst>
          </p:cNvPr>
          <p:cNvSpPr/>
          <p:nvPr/>
        </p:nvSpPr>
        <p:spPr>
          <a:xfrm>
            <a:off x="2157521" y="1187085"/>
            <a:ext cx="6720126" cy="786986"/>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3.</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根据行复原的方式初步得到碎纸片复原序列后再根据列方向上的边缘一致性来做校验。</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3" name="Rectangle 26">
            <a:extLst>
              <a:ext uri="{FF2B5EF4-FFF2-40B4-BE49-F238E27FC236}">
                <a16:creationId xmlns:a16="http://schemas.microsoft.com/office/drawing/2014/main" id="{F0D3CBB5-01F5-441D-8285-F8B6AD33BF48}"/>
              </a:ext>
            </a:extLst>
          </p:cNvPr>
          <p:cNvSpPr/>
          <p:nvPr/>
        </p:nvSpPr>
        <p:spPr>
          <a:xfrm>
            <a:off x="2103849" y="6876575"/>
            <a:ext cx="7051956" cy="270626"/>
          </a:xfrm>
          <a:prstGeom prst="rect">
            <a:avLst/>
          </a:prstGeom>
        </p:spPr>
        <p:txBody>
          <a:bodyPr wrap="square" lIns="96430" tIns="48216" rIns="96430" bIns="48216">
            <a:spAutoFit/>
          </a:bodyPr>
          <a:lstStyle/>
          <a:p>
            <a:pPr defTabSz="963930">
              <a:lnSpc>
                <a:spcPct val="120000"/>
              </a:lnSpc>
            </a:pPr>
            <a:r>
              <a:rPr lang="zh-CN" altLang="en-US"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图片来源：</a:t>
            </a:r>
            <a:r>
              <a:rPr lang="en-US" altLang="zh-CN"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B0129</a:t>
            </a:r>
            <a:r>
              <a:rPr lang="zh-CN" altLang="en-US"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参赛队论文</a:t>
            </a:r>
            <a:endParaRPr lang="en-US" altLang="zh-CN"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endParaRPr>
          </a:p>
        </p:txBody>
      </p:sp>
      <p:sp>
        <p:nvSpPr>
          <p:cNvPr id="14" name="Pentagon 33">
            <a:extLst>
              <a:ext uri="{FF2B5EF4-FFF2-40B4-BE49-F238E27FC236}">
                <a16:creationId xmlns:a16="http://schemas.microsoft.com/office/drawing/2014/main" id="{E660308D-8EAB-4C59-A880-6A9231DA45BD}"/>
              </a:ext>
            </a:extLst>
          </p:cNvPr>
          <p:cNvSpPr/>
          <p:nvPr/>
        </p:nvSpPr>
        <p:spPr>
          <a:xfrm>
            <a:off x="1522731" y="2484579"/>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5" name="Rectangle 26">
            <a:extLst>
              <a:ext uri="{FF2B5EF4-FFF2-40B4-BE49-F238E27FC236}">
                <a16:creationId xmlns:a16="http://schemas.microsoft.com/office/drawing/2014/main" id="{8621A133-C829-410A-8B19-B1943FD46668}"/>
              </a:ext>
            </a:extLst>
          </p:cNvPr>
          <p:cNvSpPr/>
          <p:nvPr/>
        </p:nvSpPr>
        <p:spPr>
          <a:xfrm>
            <a:off x="2147421" y="2450907"/>
            <a:ext cx="6720126" cy="786986"/>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4.</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对于程序复原中存在相似性干扰的可能需要认为介入做内容的连续性判断来做进一步微调。</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Tree>
    <p:extLst>
      <p:ext uri="{BB962C8B-B14F-4D97-AF65-F5344CB8AC3E}">
        <p14:creationId xmlns:p14="http://schemas.microsoft.com/office/powerpoint/2010/main" val="98160650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建模过程：问题三</a:t>
              </a:r>
            </a:p>
          </p:txBody>
        </p:sp>
        <p:grpSp>
          <p:nvGrpSpPr>
            <p:cNvPr id="34" name="组合 33">
              <a:extLst>
                <a:ext uri="{FF2B5EF4-FFF2-40B4-BE49-F238E27FC236}">
                  <a16:creationId xmlns:a16="http://schemas.microsoft.com/office/drawing/2014/main"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0" name="Pentagon 33">
            <a:extLst>
              <a:ext uri="{FF2B5EF4-FFF2-40B4-BE49-F238E27FC236}">
                <a16:creationId xmlns:a16="http://schemas.microsoft.com/office/drawing/2014/main"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id="{7333FBA8-87E1-4110-A516-EA9615A2CAB9}"/>
              </a:ext>
            </a:extLst>
          </p:cNvPr>
          <p:cNvSpPr/>
          <p:nvPr/>
        </p:nvSpPr>
        <p:spPr>
          <a:xfrm>
            <a:off x="2157521" y="1187085"/>
            <a:ext cx="10032494" cy="1525650"/>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问题三在问题二的基础上，不仅有纵横切，还有双面文字印刷。其难点主要在于：</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marL="342900" indent="-342900" defTabSz="963930">
              <a:lnSpc>
                <a:spcPct val="120000"/>
              </a:lnSpc>
              <a:buFont typeface="Arial" panose="020B0604020202020204" pitchFamily="34" charset="0"/>
              <a:buChar char="•"/>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碎片数目再度增加（</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19</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marL="342900" indent="-342900" defTabSz="963930">
              <a:lnSpc>
                <a:spcPct val="120000"/>
              </a:lnSpc>
              <a:buFont typeface="Arial" panose="020B0604020202020204" pitchFamily="34" charset="0"/>
              <a:buChar char="•"/>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英文字母难以区分行与行之间的界限</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marL="342900" indent="-342900" defTabSz="963930">
              <a:lnSpc>
                <a:spcPct val="120000"/>
              </a:lnSpc>
              <a:buFont typeface="Arial" panose="020B0604020202020204" pitchFamily="34" charset="0"/>
              <a:buChar char="•"/>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双面文字增加了干扰</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3" name="Rectangle 26">
            <a:extLst>
              <a:ext uri="{FF2B5EF4-FFF2-40B4-BE49-F238E27FC236}">
                <a16:creationId xmlns:a16="http://schemas.microsoft.com/office/drawing/2014/main" id="{F0D3CBB5-01F5-441D-8285-F8B6AD33BF48}"/>
              </a:ext>
            </a:extLst>
          </p:cNvPr>
          <p:cNvSpPr/>
          <p:nvPr/>
        </p:nvSpPr>
        <p:spPr>
          <a:xfrm>
            <a:off x="2103849" y="6876575"/>
            <a:ext cx="7051956" cy="270626"/>
          </a:xfrm>
          <a:prstGeom prst="rect">
            <a:avLst/>
          </a:prstGeom>
        </p:spPr>
        <p:txBody>
          <a:bodyPr wrap="square" lIns="96430" tIns="48216" rIns="96430" bIns="48216">
            <a:spAutoFit/>
          </a:bodyPr>
          <a:lstStyle/>
          <a:p>
            <a:pPr defTabSz="963930">
              <a:lnSpc>
                <a:spcPct val="120000"/>
              </a:lnSpc>
            </a:pPr>
            <a:r>
              <a:rPr lang="zh-CN" altLang="en-US"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图片来源：</a:t>
            </a:r>
            <a:r>
              <a:rPr lang="en-US" altLang="zh-CN"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B0129</a:t>
            </a:r>
            <a:r>
              <a:rPr lang="zh-CN" altLang="en-US"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参赛队论文</a:t>
            </a:r>
            <a:endParaRPr lang="en-US" altLang="zh-CN"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endParaRPr>
          </a:p>
        </p:txBody>
      </p:sp>
    </p:spTree>
    <p:extLst>
      <p:ext uri="{BB962C8B-B14F-4D97-AF65-F5344CB8AC3E}">
        <p14:creationId xmlns:p14="http://schemas.microsoft.com/office/powerpoint/2010/main" val="205801635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670088" y="2968253"/>
            <a:ext cx="10328729" cy="1491059"/>
          </a:xfrm>
          <a:prstGeom prst="roundRect">
            <a:avLst>
              <a:gd name="adj" fmla="val 0"/>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39" name="TextBox 38"/>
          <p:cNvSpPr txBox="1"/>
          <p:nvPr/>
        </p:nvSpPr>
        <p:spPr>
          <a:xfrm>
            <a:off x="814536" y="3000524"/>
            <a:ext cx="10161073" cy="1482522"/>
          </a:xfrm>
          <a:prstGeom prst="rect">
            <a:avLst/>
          </a:prstGeom>
          <a:noFill/>
        </p:spPr>
        <p:txBody>
          <a:bodyPr wrap="square" lIns="0" tIns="0" rIns="0" bIns="0" rtlCol="0">
            <a:spAutoFit/>
          </a:bodyPr>
          <a:lstStyle/>
          <a:p>
            <a:pPr defTabSz="963930">
              <a:lnSpc>
                <a:spcPct val="120000"/>
              </a:lnSpc>
            </a:pPr>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rPr>
              <a:t>本次课程代码下载地址：</a:t>
            </a:r>
            <a:r>
              <a:rPr lang="en-US" altLang="zh-CN" sz="2800" dirty="0">
                <a:solidFill>
                  <a:schemeClr val="accent1">
                    <a:lumMod val="75000"/>
                  </a:schemeClr>
                </a:solidFill>
                <a:latin typeface="黑体" panose="02010609060101010101" pitchFamily="49" charset="-122"/>
                <a:ea typeface="黑体" panose="02010609060101010101" pitchFamily="49" charset="-122"/>
              </a:rPr>
              <a:t>https://github.com/yooongchun/MatlabCourse/tree/master/Lecture16</a:t>
            </a:r>
            <a:endPar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40" name="矩形 93"/>
          <p:cNvSpPr/>
          <p:nvPr/>
        </p:nvSpPr>
        <p:spPr>
          <a:xfrm>
            <a:off x="617121" y="2920788"/>
            <a:ext cx="405001" cy="405001"/>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41" name="矩形 93"/>
          <p:cNvSpPr/>
          <p:nvPr/>
        </p:nvSpPr>
        <p:spPr>
          <a:xfrm rot="10800000">
            <a:off x="10649585" y="4101778"/>
            <a:ext cx="405001" cy="405001"/>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黑体" panose="02010609060101010101" pitchFamily="49" charset="-122"/>
              <a:ea typeface="黑体" panose="02010609060101010101" pitchFamily="49" charset="-122"/>
              <a:cs typeface="+mn-ea"/>
              <a:sym typeface="Arial" panose="020B0604020202020204" pitchFamily="34" charset="0"/>
            </a:endParaRPr>
          </a:p>
        </p:txBody>
      </p:sp>
      <p:grpSp>
        <p:nvGrpSpPr>
          <p:cNvPr id="15" name="组合 14">
            <a:extLst>
              <a:ext uri="{FF2B5EF4-FFF2-40B4-BE49-F238E27FC236}">
                <a16:creationId xmlns:a16="http://schemas.microsoft.com/office/drawing/2014/main" id="{384EDF4D-75FE-6845-9136-A3C2FA54AAA2}"/>
              </a:ext>
            </a:extLst>
          </p:cNvPr>
          <p:cNvGrpSpPr/>
          <p:nvPr/>
        </p:nvGrpSpPr>
        <p:grpSpPr>
          <a:xfrm>
            <a:off x="596727" y="472248"/>
            <a:ext cx="5409245" cy="523220"/>
            <a:chOff x="-4764" y="99435"/>
            <a:chExt cx="5409245" cy="523220"/>
          </a:xfrm>
        </p:grpSpPr>
        <p:sp>
          <p:nvSpPr>
            <p:cNvPr id="16" name="文本框 15">
              <a:extLst>
                <a:ext uri="{FF2B5EF4-FFF2-40B4-BE49-F238E27FC236}">
                  <a16:creationId xmlns:a16="http://schemas.microsoft.com/office/drawing/2014/main" id="{26AD4EA6-8CA9-1246-A420-A9845054AAC6}"/>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代码下载地址</a:t>
              </a:r>
            </a:p>
          </p:txBody>
        </p:sp>
        <p:grpSp>
          <p:nvGrpSpPr>
            <p:cNvPr id="17" name="组合 16">
              <a:extLst>
                <a:ext uri="{FF2B5EF4-FFF2-40B4-BE49-F238E27FC236}">
                  <a16:creationId xmlns:a16="http://schemas.microsoft.com/office/drawing/2014/main" id="{6E351974-C2E0-B04A-B142-DE765E9C1381}"/>
                </a:ext>
              </a:extLst>
            </p:cNvPr>
            <p:cNvGrpSpPr/>
            <p:nvPr/>
          </p:nvGrpSpPr>
          <p:grpSpPr>
            <a:xfrm>
              <a:off x="-4764" y="142875"/>
              <a:ext cx="565783" cy="436341"/>
              <a:chOff x="-4764" y="142875"/>
              <a:chExt cx="565783" cy="436341"/>
            </a:xfrm>
          </p:grpSpPr>
          <p:sp>
            <p:nvSpPr>
              <p:cNvPr id="18" name="矩形 17">
                <a:extLst>
                  <a:ext uri="{FF2B5EF4-FFF2-40B4-BE49-F238E27FC236}">
                    <a16:creationId xmlns:a16="http://schemas.microsoft.com/office/drawing/2014/main" id="{B417C83F-6560-D24C-B8E3-C2144CF40CC5}"/>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19" name="矩形 18">
                <a:extLst>
                  <a:ext uri="{FF2B5EF4-FFF2-40B4-BE49-F238E27FC236}">
                    <a16:creationId xmlns:a16="http://schemas.microsoft.com/office/drawing/2014/main" id="{9DC9983D-5F76-BE4F-ABCD-DEB72B6E8292}"/>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grpSp>
      <p:sp>
        <p:nvSpPr>
          <p:cNvPr id="11" name="圆角矩形 26">
            <a:extLst>
              <a:ext uri="{FF2B5EF4-FFF2-40B4-BE49-F238E27FC236}">
                <a16:creationId xmlns:a16="http://schemas.microsoft.com/office/drawing/2014/main" id="{A21C93C5-2CCE-4A24-9013-48CC370D22DD}"/>
              </a:ext>
            </a:extLst>
          </p:cNvPr>
          <p:cNvSpPr/>
          <p:nvPr/>
        </p:nvSpPr>
        <p:spPr>
          <a:xfrm>
            <a:off x="693296" y="4810768"/>
            <a:ext cx="10361290" cy="2117925"/>
          </a:xfrm>
          <a:prstGeom prst="roundRect">
            <a:avLst>
              <a:gd name="adj" fmla="val 0"/>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2" name="TextBox 38">
            <a:extLst>
              <a:ext uri="{FF2B5EF4-FFF2-40B4-BE49-F238E27FC236}">
                <a16:creationId xmlns:a16="http://schemas.microsoft.com/office/drawing/2014/main" id="{2AA45CF5-8819-4A48-ACEA-307D85EE0A9E}"/>
              </a:ext>
            </a:extLst>
          </p:cNvPr>
          <p:cNvSpPr txBox="1"/>
          <p:nvPr/>
        </p:nvSpPr>
        <p:spPr>
          <a:xfrm>
            <a:off x="837744" y="4843039"/>
            <a:ext cx="10137865" cy="1999586"/>
          </a:xfrm>
          <a:prstGeom prst="rect">
            <a:avLst/>
          </a:prstGeom>
          <a:noFill/>
        </p:spPr>
        <p:txBody>
          <a:bodyPr wrap="square" lIns="0" tIns="0" rIns="0" bIns="0" rtlCol="0">
            <a:spAutoFit/>
          </a:bodyPr>
          <a:lstStyle/>
          <a:p>
            <a:pPr defTabSz="963930">
              <a:lnSpc>
                <a:spcPct val="120000"/>
              </a:lnSpc>
            </a:pPr>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rPr>
              <a:t>参考文献：</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a:p>
            <a:pPr defTabSz="963930">
              <a:lnSpc>
                <a:spcPct val="120000"/>
              </a:lnSpc>
            </a:pPr>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rPr>
              <a:t>碎纸片的拼接复原</a:t>
            </a:r>
            <a:r>
              <a:rPr lang="en-US" altLang="zh-CN" sz="28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rPr>
              <a:t>—B0129</a:t>
            </a:r>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rPr>
              <a:t>，厦门大学，林质锐等</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a:p>
            <a:pPr defTabSz="963930">
              <a:lnSpc>
                <a:spcPct val="120000"/>
              </a:lnSpc>
            </a:pPr>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rPr>
              <a:t>碎纸片的拼接复原</a:t>
            </a:r>
            <a:r>
              <a:rPr lang="en-US" altLang="zh-CN" sz="28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rPr>
              <a:t>--B20001040</a:t>
            </a:r>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rPr>
              <a:t>，国防科技大学，向航等</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a:p>
            <a:pPr defTabSz="963930">
              <a:lnSpc>
                <a:spcPct val="120000"/>
              </a:lnSpc>
            </a:pPr>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rPr>
              <a:t>碎纸片的拼接复原</a:t>
            </a:r>
            <a:r>
              <a:rPr lang="en-US" altLang="zh-CN" sz="28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rPr>
              <a:t>—</a:t>
            </a:r>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rPr>
              <a:t>西南交通大学，唐隽玉等</a:t>
            </a:r>
            <a:endParaRPr lang="en-US" altLang="zh-CN" sz="28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3" name="矩形 93">
            <a:extLst>
              <a:ext uri="{FF2B5EF4-FFF2-40B4-BE49-F238E27FC236}">
                <a16:creationId xmlns:a16="http://schemas.microsoft.com/office/drawing/2014/main" id="{B3BFA7EF-376C-4104-B814-BEE13E914902}"/>
              </a:ext>
            </a:extLst>
          </p:cNvPr>
          <p:cNvSpPr/>
          <p:nvPr/>
        </p:nvSpPr>
        <p:spPr>
          <a:xfrm>
            <a:off x="640329" y="4763303"/>
            <a:ext cx="405001" cy="405001"/>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4" name="矩形 93">
            <a:extLst>
              <a:ext uri="{FF2B5EF4-FFF2-40B4-BE49-F238E27FC236}">
                <a16:creationId xmlns:a16="http://schemas.microsoft.com/office/drawing/2014/main" id="{94F9A9AF-B11A-41F4-98FD-FC12D21DBF55}"/>
              </a:ext>
            </a:extLst>
          </p:cNvPr>
          <p:cNvSpPr/>
          <p:nvPr/>
        </p:nvSpPr>
        <p:spPr>
          <a:xfrm rot="10800000">
            <a:off x="10773109" y="6640124"/>
            <a:ext cx="405000" cy="405001"/>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黑体" panose="02010609060101010101" pitchFamily="49" charset="-122"/>
              <a:ea typeface="黑体" panose="02010609060101010101" pitchFamily="49" charset="-122"/>
              <a:cs typeface="+mn-ea"/>
              <a:sym typeface="Arial" panose="020B0604020202020204" pitchFamily="34" charset="0"/>
            </a:endParaRPr>
          </a:p>
        </p:txBody>
      </p:sp>
    </p:spTree>
    <p:extLst>
      <p:ext uri="{BB962C8B-B14F-4D97-AF65-F5344CB8AC3E}">
        <p14:creationId xmlns:p14="http://schemas.microsoft.com/office/powerpoint/2010/main" val="428514707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建模过程：问题三</a:t>
              </a:r>
            </a:p>
          </p:txBody>
        </p:sp>
        <p:grpSp>
          <p:nvGrpSpPr>
            <p:cNvPr id="34" name="组合 33">
              <a:extLst>
                <a:ext uri="{FF2B5EF4-FFF2-40B4-BE49-F238E27FC236}">
                  <a16:creationId xmlns:a16="http://schemas.microsoft.com/office/drawing/2014/main"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0" name="Pentagon 33">
            <a:extLst>
              <a:ext uri="{FF2B5EF4-FFF2-40B4-BE49-F238E27FC236}">
                <a16:creationId xmlns:a16="http://schemas.microsoft.com/office/drawing/2014/main"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id="{7333FBA8-87E1-4110-A516-EA9615A2CAB9}"/>
              </a:ext>
            </a:extLst>
          </p:cNvPr>
          <p:cNvSpPr/>
          <p:nvPr/>
        </p:nvSpPr>
        <p:spPr>
          <a:xfrm>
            <a:off x="2157521" y="1187085"/>
            <a:ext cx="10032494" cy="1525650"/>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行聚类。对于双面文字而言，使用一二中的统计方式比对不仅工作量巨大，同时干扰量也很大，为了较少计算的工作量，需先进行初步的行片段分类。使用聚类法对片段进行聚类。聚类的思想在于，同一行的字母应大致分布在一个区间内。初步聚类后，可得到初步的聚类结果如下表。</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3" name="图片 2">
            <a:extLst>
              <a:ext uri="{FF2B5EF4-FFF2-40B4-BE49-F238E27FC236}">
                <a16:creationId xmlns:a16="http://schemas.microsoft.com/office/drawing/2014/main" id="{26C6EF0E-10CB-4DF8-9935-9D6D481F03D8}"/>
              </a:ext>
            </a:extLst>
          </p:cNvPr>
          <p:cNvPicPr>
            <a:picLocks noChangeAspect="1"/>
          </p:cNvPicPr>
          <p:nvPr/>
        </p:nvPicPr>
        <p:blipFill>
          <a:blip r:embed="rId3"/>
          <a:stretch>
            <a:fillRect/>
          </a:stretch>
        </p:blipFill>
        <p:spPr>
          <a:xfrm>
            <a:off x="2156819" y="2993570"/>
            <a:ext cx="9039225" cy="3076575"/>
          </a:xfrm>
          <a:prstGeom prst="rect">
            <a:avLst/>
          </a:prstGeom>
        </p:spPr>
      </p:pic>
    </p:spTree>
    <p:extLst>
      <p:ext uri="{BB962C8B-B14F-4D97-AF65-F5344CB8AC3E}">
        <p14:creationId xmlns:p14="http://schemas.microsoft.com/office/powerpoint/2010/main" val="424178551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建模过程：问题三</a:t>
              </a:r>
            </a:p>
          </p:txBody>
        </p:sp>
        <p:grpSp>
          <p:nvGrpSpPr>
            <p:cNvPr id="34" name="组合 33">
              <a:extLst>
                <a:ext uri="{FF2B5EF4-FFF2-40B4-BE49-F238E27FC236}">
                  <a16:creationId xmlns:a16="http://schemas.microsoft.com/office/drawing/2014/main"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0" name="Pentagon 33">
            <a:extLst>
              <a:ext uri="{FF2B5EF4-FFF2-40B4-BE49-F238E27FC236}">
                <a16:creationId xmlns:a16="http://schemas.microsoft.com/office/drawing/2014/main"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id="{7333FBA8-87E1-4110-A516-EA9615A2CAB9}"/>
              </a:ext>
            </a:extLst>
          </p:cNvPr>
          <p:cNvSpPr/>
          <p:nvPr/>
        </p:nvSpPr>
        <p:spPr>
          <a:xfrm>
            <a:off x="2157521" y="1187085"/>
            <a:ext cx="10032494" cy="786986"/>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使用误差评估函数计算行内的片段顺序。得到行内片段后，使用类似于问题一二的方式排序行内的片段，但是在这里要考虑到这反两面的双因素</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2" name="Pentagon 33">
            <a:extLst>
              <a:ext uri="{FF2B5EF4-FFF2-40B4-BE49-F238E27FC236}">
                <a16:creationId xmlns:a16="http://schemas.microsoft.com/office/drawing/2014/main" id="{764A434D-268C-41C6-BCB1-FE54A3FABF27}"/>
              </a:ext>
            </a:extLst>
          </p:cNvPr>
          <p:cNvSpPr/>
          <p:nvPr/>
        </p:nvSpPr>
        <p:spPr>
          <a:xfrm>
            <a:off x="1484205" y="2281845"/>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3" name="Rectangle 26">
            <a:extLst>
              <a:ext uri="{FF2B5EF4-FFF2-40B4-BE49-F238E27FC236}">
                <a16:creationId xmlns:a16="http://schemas.microsoft.com/office/drawing/2014/main" id="{FA465D94-60FB-4001-9467-B3BAA2728EBC}"/>
              </a:ext>
            </a:extLst>
          </p:cNvPr>
          <p:cNvSpPr/>
          <p:nvPr/>
        </p:nvSpPr>
        <p:spPr>
          <a:xfrm>
            <a:off x="2108895" y="2248173"/>
            <a:ext cx="10032494" cy="786986"/>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3.</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调整。首先，行聚类出来的结果不一定完全正确，其次，使用误差函数计算列次序的时候也会存在干扰，这时就需要人为进行微调，结合内容判断做稍微调整。</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Tree>
    <p:extLst>
      <p:ext uri="{BB962C8B-B14F-4D97-AF65-F5344CB8AC3E}">
        <p14:creationId xmlns:p14="http://schemas.microsoft.com/office/powerpoint/2010/main" val="37412377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 y="3562252"/>
            <a:ext cx="12858044" cy="13716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solidFill>
                <a:sysClr val="windowText" lastClr="000000"/>
              </a:solidFill>
              <a:latin typeface="黑体" panose="02010609060101010101" pitchFamily="49" charset="-122"/>
              <a:ea typeface="黑体" panose="02010609060101010101" pitchFamily="49" charset="-122"/>
            </a:endParaRPr>
          </a:p>
        </p:txBody>
      </p:sp>
      <p:sp>
        <p:nvSpPr>
          <p:cNvPr id="2053" name="文本框 14"/>
          <p:cNvSpPr txBox="1">
            <a:spLocks noChangeArrowheads="1"/>
          </p:cNvSpPr>
          <p:nvPr>
            <p:custDataLst>
              <p:tags r:id="rId2"/>
            </p:custDataLst>
          </p:nvPr>
        </p:nvSpPr>
        <p:spPr bwMode="auto">
          <a:xfrm>
            <a:off x="2396927" y="3400301"/>
            <a:ext cx="123110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dirty="0">
                <a:solidFill>
                  <a:schemeClr val="bg1"/>
                </a:solidFill>
                <a:latin typeface="黑体" panose="02010609060101010101" pitchFamily="49" charset="-122"/>
                <a:ea typeface="黑体" panose="02010609060101010101" pitchFamily="49" charset="-122"/>
                <a:sym typeface="Arial" panose="020B0604020202020204" pitchFamily="34" charset="0"/>
              </a:rPr>
              <a:t>03</a:t>
            </a:r>
            <a:endParaRPr lang="zh-CN" altLang="en-US" sz="9600" dirty="0">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sp>
        <p:nvSpPr>
          <p:cNvPr id="6" name="标题 5"/>
          <p:cNvSpPr txBox="1"/>
          <p:nvPr>
            <p:custDataLst>
              <p:tags r:id="rId3"/>
            </p:custDataLst>
          </p:nvPr>
        </p:nvSpPr>
        <p:spPr>
          <a:xfrm>
            <a:off x="3765079" y="3832566"/>
            <a:ext cx="8790576" cy="830997"/>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6000" kern="0" dirty="0">
                <a:solidFill>
                  <a:schemeClr val="bg1"/>
                </a:solidFill>
                <a:latin typeface="黑体" panose="02010609060101010101" pitchFamily="49" charset="-122"/>
                <a:ea typeface="黑体" panose="02010609060101010101" pitchFamily="49" charset="-122"/>
                <a:sym typeface="Arial" panose="020B0604020202020204" pitchFamily="34" charset="0"/>
              </a:rPr>
              <a:t>代码实现</a:t>
            </a:r>
            <a:endParaRPr lang="zh-CN" altLang="en-US" sz="9600" kern="0" dirty="0">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spTree>
    <p:custDataLst>
      <p:tags r:id="rId1"/>
    </p:custDataLst>
    <p:extLst>
      <p:ext uri="{BB962C8B-B14F-4D97-AF65-F5344CB8AC3E}">
        <p14:creationId xmlns:p14="http://schemas.microsoft.com/office/powerpoint/2010/main" val="144129904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代码实现：问题一</a:t>
              </a:r>
            </a:p>
          </p:txBody>
        </p:sp>
        <p:grpSp>
          <p:nvGrpSpPr>
            <p:cNvPr id="34" name="组合 33">
              <a:extLst>
                <a:ext uri="{FF2B5EF4-FFF2-40B4-BE49-F238E27FC236}">
                  <a16:creationId xmlns:a16="http://schemas.microsoft.com/office/drawing/2014/main"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0" name="Pentagon 33">
            <a:extLst>
              <a:ext uri="{FF2B5EF4-FFF2-40B4-BE49-F238E27FC236}">
                <a16:creationId xmlns:a16="http://schemas.microsoft.com/office/drawing/2014/main"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id="{7333FBA8-87E1-4110-A516-EA9615A2CAB9}"/>
              </a:ext>
            </a:extLst>
          </p:cNvPr>
          <p:cNvSpPr/>
          <p:nvPr/>
        </p:nvSpPr>
        <p:spPr>
          <a:xfrm>
            <a:off x="2252911" y="1326463"/>
            <a:ext cx="10032494" cy="417654"/>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导入数据：</a:t>
            </a:r>
            <a:r>
              <a:rPr lang="en-US" altLang="zh-CN" sz="2000" dirty="0" err="1">
                <a:solidFill>
                  <a:schemeClr val="accent1">
                    <a:lumMod val="75000"/>
                  </a:schemeClr>
                </a:solidFill>
                <a:latin typeface="黑体" panose="02010609060101010101" pitchFamily="49" charset="-122"/>
                <a:ea typeface="黑体" panose="02010609060101010101" pitchFamily="49" charset="-122"/>
                <a:cs typeface="+mn-ea"/>
              </a:rPr>
              <a:t>imread</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a:t>
            </a:r>
          </a:p>
        </p:txBody>
      </p:sp>
      <p:sp>
        <p:nvSpPr>
          <p:cNvPr id="13" name="Rectangle 26">
            <a:extLst>
              <a:ext uri="{FF2B5EF4-FFF2-40B4-BE49-F238E27FC236}">
                <a16:creationId xmlns:a16="http://schemas.microsoft.com/office/drawing/2014/main" id="{FA465D94-60FB-4001-9467-B3BAA2728EBC}"/>
              </a:ext>
            </a:extLst>
          </p:cNvPr>
          <p:cNvSpPr/>
          <p:nvPr/>
        </p:nvSpPr>
        <p:spPr>
          <a:xfrm>
            <a:off x="2229529" y="1744117"/>
            <a:ext cx="10032494" cy="417654"/>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二值化：</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im2bw()</a:t>
            </a:r>
          </a:p>
        </p:txBody>
      </p:sp>
      <p:sp>
        <p:nvSpPr>
          <p:cNvPr id="14" name="Rectangle 26">
            <a:extLst>
              <a:ext uri="{FF2B5EF4-FFF2-40B4-BE49-F238E27FC236}">
                <a16:creationId xmlns:a16="http://schemas.microsoft.com/office/drawing/2014/main" id="{9E7439A7-4B51-4D61-8B56-EF8F6F74C0AD}"/>
              </a:ext>
            </a:extLst>
          </p:cNvPr>
          <p:cNvSpPr/>
          <p:nvPr/>
        </p:nvSpPr>
        <p:spPr>
          <a:xfrm>
            <a:off x="2252911" y="2190559"/>
            <a:ext cx="10032494" cy="417654"/>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3.</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计算边缘相似度</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5" name="Rectangle 26">
            <a:extLst>
              <a:ext uri="{FF2B5EF4-FFF2-40B4-BE49-F238E27FC236}">
                <a16:creationId xmlns:a16="http://schemas.microsoft.com/office/drawing/2014/main" id="{47602C4F-4F51-436D-B1DF-3097D5DA0329}"/>
              </a:ext>
            </a:extLst>
          </p:cNvPr>
          <p:cNvSpPr/>
          <p:nvPr/>
        </p:nvSpPr>
        <p:spPr>
          <a:xfrm>
            <a:off x="2274656" y="2701593"/>
            <a:ext cx="10032494" cy="417654"/>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4.</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遍历寻找相邻片段</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6" name="Rectangle 26">
            <a:extLst>
              <a:ext uri="{FF2B5EF4-FFF2-40B4-BE49-F238E27FC236}">
                <a16:creationId xmlns:a16="http://schemas.microsoft.com/office/drawing/2014/main" id="{027DCD05-5083-4D1E-8522-6BE0BE92EC7D}"/>
              </a:ext>
            </a:extLst>
          </p:cNvPr>
          <p:cNvSpPr/>
          <p:nvPr/>
        </p:nvSpPr>
        <p:spPr>
          <a:xfrm>
            <a:off x="2274656" y="3148035"/>
            <a:ext cx="10032494" cy="417654"/>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5.</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复原图片</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2" name="图片 1">
            <a:extLst>
              <a:ext uri="{FF2B5EF4-FFF2-40B4-BE49-F238E27FC236}">
                <a16:creationId xmlns:a16="http://schemas.microsoft.com/office/drawing/2014/main" id="{F7D6C081-4742-4473-B660-A0D83D87DE60}"/>
              </a:ext>
            </a:extLst>
          </p:cNvPr>
          <p:cNvPicPr>
            <a:picLocks noChangeAspect="1"/>
          </p:cNvPicPr>
          <p:nvPr/>
        </p:nvPicPr>
        <p:blipFill>
          <a:blip r:embed="rId3"/>
          <a:stretch>
            <a:fillRect/>
          </a:stretch>
        </p:blipFill>
        <p:spPr>
          <a:xfrm>
            <a:off x="4892157" y="568629"/>
            <a:ext cx="3858039" cy="5576466"/>
          </a:xfrm>
          <a:prstGeom prst="rect">
            <a:avLst/>
          </a:prstGeom>
        </p:spPr>
      </p:pic>
      <p:pic>
        <p:nvPicPr>
          <p:cNvPr id="3" name="图片 2">
            <a:extLst>
              <a:ext uri="{FF2B5EF4-FFF2-40B4-BE49-F238E27FC236}">
                <a16:creationId xmlns:a16="http://schemas.microsoft.com/office/drawing/2014/main" id="{B6C385A4-A03A-4E9C-A85B-B9CE5F241B70}"/>
              </a:ext>
            </a:extLst>
          </p:cNvPr>
          <p:cNvPicPr>
            <a:picLocks noChangeAspect="1"/>
          </p:cNvPicPr>
          <p:nvPr/>
        </p:nvPicPr>
        <p:blipFill>
          <a:blip r:embed="rId4"/>
          <a:stretch>
            <a:fillRect/>
          </a:stretch>
        </p:blipFill>
        <p:spPr>
          <a:xfrm>
            <a:off x="8906781" y="545610"/>
            <a:ext cx="3946265" cy="5696833"/>
          </a:xfrm>
          <a:prstGeom prst="rect">
            <a:avLst/>
          </a:prstGeom>
        </p:spPr>
      </p:pic>
    </p:spTree>
    <p:extLst>
      <p:ext uri="{BB962C8B-B14F-4D97-AF65-F5344CB8AC3E}">
        <p14:creationId xmlns:p14="http://schemas.microsoft.com/office/powerpoint/2010/main" val="182733794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代码实现：问题二</a:t>
              </a:r>
            </a:p>
          </p:txBody>
        </p:sp>
        <p:grpSp>
          <p:nvGrpSpPr>
            <p:cNvPr id="34" name="组合 33">
              <a:extLst>
                <a:ext uri="{FF2B5EF4-FFF2-40B4-BE49-F238E27FC236}">
                  <a16:creationId xmlns:a16="http://schemas.microsoft.com/office/drawing/2014/main"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0" name="Pentagon 33">
            <a:extLst>
              <a:ext uri="{FF2B5EF4-FFF2-40B4-BE49-F238E27FC236}">
                <a16:creationId xmlns:a16="http://schemas.microsoft.com/office/drawing/2014/main"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id="{7333FBA8-87E1-4110-A516-EA9615A2CAB9}"/>
              </a:ext>
            </a:extLst>
          </p:cNvPr>
          <p:cNvSpPr/>
          <p:nvPr/>
        </p:nvSpPr>
        <p:spPr>
          <a:xfrm>
            <a:off x="2252911" y="1326463"/>
            <a:ext cx="10032494" cy="417654"/>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找行首行尾</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3" name="Rectangle 26">
            <a:extLst>
              <a:ext uri="{FF2B5EF4-FFF2-40B4-BE49-F238E27FC236}">
                <a16:creationId xmlns:a16="http://schemas.microsoft.com/office/drawing/2014/main" id="{FA465D94-60FB-4001-9467-B3BAA2728EBC}"/>
              </a:ext>
            </a:extLst>
          </p:cNvPr>
          <p:cNvSpPr/>
          <p:nvPr/>
        </p:nvSpPr>
        <p:spPr>
          <a:xfrm>
            <a:off x="2229529" y="1744117"/>
            <a:ext cx="10032494" cy="417654"/>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找行内片段</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4" name="Rectangle 26">
            <a:extLst>
              <a:ext uri="{FF2B5EF4-FFF2-40B4-BE49-F238E27FC236}">
                <a16:creationId xmlns:a16="http://schemas.microsoft.com/office/drawing/2014/main" id="{9E7439A7-4B51-4D61-8B56-EF8F6F74C0AD}"/>
              </a:ext>
            </a:extLst>
          </p:cNvPr>
          <p:cNvSpPr/>
          <p:nvPr/>
        </p:nvSpPr>
        <p:spPr>
          <a:xfrm>
            <a:off x="2252911" y="2190559"/>
            <a:ext cx="10032494" cy="417654"/>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3.</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获得行列序</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5" name="Rectangle 26">
            <a:extLst>
              <a:ext uri="{FF2B5EF4-FFF2-40B4-BE49-F238E27FC236}">
                <a16:creationId xmlns:a16="http://schemas.microsoft.com/office/drawing/2014/main" id="{47602C4F-4F51-436D-B1DF-3097D5DA0329}"/>
              </a:ext>
            </a:extLst>
          </p:cNvPr>
          <p:cNvSpPr/>
          <p:nvPr/>
        </p:nvSpPr>
        <p:spPr>
          <a:xfrm>
            <a:off x="2274656" y="2701593"/>
            <a:ext cx="10032494" cy="417654"/>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4.</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复原图片</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7" name="Rectangle 26">
            <a:extLst>
              <a:ext uri="{FF2B5EF4-FFF2-40B4-BE49-F238E27FC236}">
                <a16:creationId xmlns:a16="http://schemas.microsoft.com/office/drawing/2014/main" id="{5E69C2C0-177C-47BC-AA03-5FE2C3E142BA}"/>
              </a:ext>
            </a:extLst>
          </p:cNvPr>
          <p:cNvSpPr/>
          <p:nvPr/>
        </p:nvSpPr>
        <p:spPr>
          <a:xfrm>
            <a:off x="2301675" y="3256285"/>
            <a:ext cx="10032494" cy="417654"/>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5.</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手工微调</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4" name="图片 3">
            <a:extLst>
              <a:ext uri="{FF2B5EF4-FFF2-40B4-BE49-F238E27FC236}">
                <a16:creationId xmlns:a16="http://schemas.microsoft.com/office/drawing/2014/main" id="{43CFD95B-B9A9-4D7C-9F96-193F1F14ACE0}"/>
              </a:ext>
            </a:extLst>
          </p:cNvPr>
          <p:cNvPicPr>
            <a:picLocks noChangeAspect="1"/>
          </p:cNvPicPr>
          <p:nvPr/>
        </p:nvPicPr>
        <p:blipFill>
          <a:blip r:embed="rId3"/>
          <a:stretch>
            <a:fillRect/>
          </a:stretch>
        </p:blipFill>
        <p:spPr>
          <a:xfrm>
            <a:off x="4287704" y="464645"/>
            <a:ext cx="4057183" cy="5905801"/>
          </a:xfrm>
          <a:prstGeom prst="rect">
            <a:avLst/>
          </a:prstGeom>
        </p:spPr>
      </p:pic>
      <p:pic>
        <p:nvPicPr>
          <p:cNvPr id="5" name="图片 4">
            <a:extLst>
              <a:ext uri="{FF2B5EF4-FFF2-40B4-BE49-F238E27FC236}">
                <a16:creationId xmlns:a16="http://schemas.microsoft.com/office/drawing/2014/main" id="{87CD6389-89B6-4744-9978-C3BCAEEEF7F0}"/>
              </a:ext>
            </a:extLst>
          </p:cNvPr>
          <p:cNvPicPr>
            <a:picLocks noChangeAspect="1"/>
          </p:cNvPicPr>
          <p:nvPr/>
        </p:nvPicPr>
        <p:blipFill>
          <a:blip r:embed="rId4"/>
          <a:stretch>
            <a:fillRect/>
          </a:stretch>
        </p:blipFill>
        <p:spPr>
          <a:xfrm>
            <a:off x="8571047" y="375965"/>
            <a:ext cx="4051922" cy="5832648"/>
          </a:xfrm>
          <a:prstGeom prst="rect">
            <a:avLst/>
          </a:prstGeom>
        </p:spPr>
      </p:pic>
    </p:spTree>
    <p:extLst>
      <p:ext uri="{BB962C8B-B14F-4D97-AF65-F5344CB8AC3E}">
        <p14:creationId xmlns:p14="http://schemas.microsoft.com/office/powerpoint/2010/main" val="425930207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代码实现：问题三</a:t>
              </a:r>
            </a:p>
          </p:txBody>
        </p:sp>
        <p:grpSp>
          <p:nvGrpSpPr>
            <p:cNvPr id="34" name="组合 33">
              <a:extLst>
                <a:ext uri="{FF2B5EF4-FFF2-40B4-BE49-F238E27FC236}">
                  <a16:creationId xmlns:a16="http://schemas.microsoft.com/office/drawing/2014/main"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0" name="Pentagon 33">
            <a:extLst>
              <a:ext uri="{FF2B5EF4-FFF2-40B4-BE49-F238E27FC236}">
                <a16:creationId xmlns:a16="http://schemas.microsoft.com/office/drawing/2014/main"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id="{7333FBA8-87E1-4110-A516-EA9615A2CAB9}"/>
              </a:ext>
            </a:extLst>
          </p:cNvPr>
          <p:cNvSpPr/>
          <p:nvPr/>
        </p:nvSpPr>
        <p:spPr>
          <a:xfrm>
            <a:off x="2252911" y="1326463"/>
            <a:ext cx="10032494" cy="417654"/>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行片段聚类</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3" name="Rectangle 26">
            <a:extLst>
              <a:ext uri="{FF2B5EF4-FFF2-40B4-BE49-F238E27FC236}">
                <a16:creationId xmlns:a16="http://schemas.microsoft.com/office/drawing/2014/main" id="{FA465D94-60FB-4001-9467-B3BAA2728EBC}"/>
              </a:ext>
            </a:extLst>
          </p:cNvPr>
          <p:cNvSpPr/>
          <p:nvPr/>
        </p:nvSpPr>
        <p:spPr>
          <a:xfrm>
            <a:off x="2229529" y="1744117"/>
            <a:ext cx="10032494" cy="417654"/>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行内排序</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4" name="Rectangle 26">
            <a:extLst>
              <a:ext uri="{FF2B5EF4-FFF2-40B4-BE49-F238E27FC236}">
                <a16:creationId xmlns:a16="http://schemas.microsoft.com/office/drawing/2014/main" id="{9E7439A7-4B51-4D61-8B56-EF8F6F74C0AD}"/>
              </a:ext>
            </a:extLst>
          </p:cNvPr>
          <p:cNvSpPr/>
          <p:nvPr/>
        </p:nvSpPr>
        <p:spPr>
          <a:xfrm>
            <a:off x="2252911" y="2190559"/>
            <a:ext cx="10032494" cy="417654"/>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3.</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根据结果微调</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5" name="Rectangle 26">
            <a:extLst>
              <a:ext uri="{FF2B5EF4-FFF2-40B4-BE49-F238E27FC236}">
                <a16:creationId xmlns:a16="http://schemas.microsoft.com/office/drawing/2014/main" id="{47602C4F-4F51-436D-B1DF-3097D5DA0329}"/>
              </a:ext>
            </a:extLst>
          </p:cNvPr>
          <p:cNvSpPr/>
          <p:nvPr/>
        </p:nvSpPr>
        <p:spPr>
          <a:xfrm>
            <a:off x="2274656" y="2701593"/>
            <a:ext cx="10032494" cy="417654"/>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4.</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复原图片</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7" name="Rectangle 26">
            <a:extLst>
              <a:ext uri="{FF2B5EF4-FFF2-40B4-BE49-F238E27FC236}">
                <a16:creationId xmlns:a16="http://schemas.microsoft.com/office/drawing/2014/main" id="{5E69C2C0-177C-47BC-AA03-5FE2C3E142BA}"/>
              </a:ext>
            </a:extLst>
          </p:cNvPr>
          <p:cNvSpPr/>
          <p:nvPr/>
        </p:nvSpPr>
        <p:spPr>
          <a:xfrm>
            <a:off x="2301675" y="3256285"/>
            <a:ext cx="10032494" cy="417654"/>
          </a:xfrm>
          <a:prstGeom prst="rect">
            <a:avLst/>
          </a:prstGeom>
        </p:spPr>
        <p:txBody>
          <a:bodyPr wrap="square" lIns="96430" tIns="48216" rIns="96430" bIns="48216">
            <a:spAutoFit/>
          </a:bodyPr>
          <a:lstStyle/>
          <a:p>
            <a:pPr defTabSz="963930">
              <a:lnSpc>
                <a:spcPct val="120000"/>
              </a:lnSpc>
            </a:pP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5.</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手工微调</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3" name="图片 2">
            <a:extLst>
              <a:ext uri="{FF2B5EF4-FFF2-40B4-BE49-F238E27FC236}">
                <a16:creationId xmlns:a16="http://schemas.microsoft.com/office/drawing/2014/main" id="{AC36D1D8-577A-410E-B1FE-81660E0CB6A8}"/>
              </a:ext>
            </a:extLst>
          </p:cNvPr>
          <p:cNvPicPr>
            <a:picLocks noChangeAspect="1"/>
          </p:cNvPicPr>
          <p:nvPr/>
        </p:nvPicPr>
        <p:blipFill>
          <a:blip r:embed="rId3"/>
          <a:stretch>
            <a:fillRect/>
          </a:stretch>
        </p:blipFill>
        <p:spPr>
          <a:xfrm>
            <a:off x="8617891" y="368909"/>
            <a:ext cx="4134719" cy="5901008"/>
          </a:xfrm>
          <a:prstGeom prst="rect">
            <a:avLst/>
          </a:prstGeom>
        </p:spPr>
      </p:pic>
      <p:pic>
        <p:nvPicPr>
          <p:cNvPr id="6" name="图片 5">
            <a:extLst>
              <a:ext uri="{FF2B5EF4-FFF2-40B4-BE49-F238E27FC236}">
                <a16:creationId xmlns:a16="http://schemas.microsoft.com/office/drawing/2014/main" id="{CD024105-61A5-456A-A280-FD32347889F3}"/>
              </a:ext>
            </a:extLst>
          </p:cNvPr>
          <p:cNvPicPr>
            <a:picLocks noChangeAspect="1"/>
          </p:cNvPicPr>
          <p:nvPr/>
        </p:nvPicPr>
        <p:blipFill>
          <a:blip r:embed="rId4"/>
          <a:stretch>
            <a:fillRect/>
          </a:stretch>
        </p:blipFill>
        <p:spPr>
          <a:xfrm>
            <a:off x="4428626" y="405242"/>
            <a:ext cx="4001497" cy="5776565"/>
          </a:xfrm>
          <a:prstGeom prst="rect">
            <a:avLst/>
          </a:prstGeom>
        </p:spPr>
      </p:pic>
    </p:spTree>
    <p:extLst>
      <p:ext uri="{BB962C8B-B14F-4D97-AF65-F5344CB8AC3E}">
        <p14:creationId xmlns:p14="http://schemas.microsoft.com/office/powerpoint/2010/main" val="149768815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 y="3562252"/>
            <a:ext cx="12858044" cy="13716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solidFill>
                <a:sysClr val="windowText" lastClr="000000"/>
              </a:solidFill>
              <a:latin typeface="黑体" panose="02010609060101010101" pitchFamily="49" charset="-122"/>
              <a:ea typeface="黑体" panose="02010609060101010101" pitchFamily="49" charset="-122"/>
            </a:endParaRPr>
          </a:p>
        </p:txBody>
      </p:sp>
      <p:sp>
        <p:nvSpPr>
          <p:cNvPr id="2053" name="文本框 14"/>
          <p:cNvSpPr txBox="1">
            <a:spLocks noChangeArrowheads="1"/>
          </p:cNvSpPr>
          <p:nvPr>
            <p:custDataLst>
              <p:tags r:id="rId2"/>
            </p:custDataLst>
          </p:nvPr>
        </p:nvSpPr>
        <p:spPr bwMode="auto">
          <a:xfrm>
            <a:off x="2396927" y="3400301"/>
            <a:ext cx="123110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dirty="0">
                <a:solidFill>
                  <a:schemeClr val="bg1"/>
                </a:solidFill>
                <a:latin typeface="黑体" panose="02010609060101010101" pitchFamily="49" charset="-122"/>
                <a:ea typeface="黑体" panose="02010609060101010101" pitchFamily="49" charset="-122"/>
                <a:sym typeface="Arial" panose="020B0604020202020204" pitchFamily="34" charset="0"/>
              </a:rPr>
              <a:t>04</a:t>
            </a:r>
            <a:endParaRPr lang="zh-CN" altLang="en-US" sz="9600" dirty="0">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sp>
        <p:nvSpPr>
          <p:cNvPr id="6" name="标题 5"/>
          <p:cNvSpPr txBox="1"/>
          <p:nvPr>
            <p:custDataLst>
              <p:tags r:id="rId3"/>
            </p:custDataLst>
          </p:nvPr>
        </p:nvSpPr>
        <p:spPr>
          <a:xfrm>
            <a:off x="3765079" y="3832566"/>
            <a:ext cx="8790576" cy="830997"/>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6000" kern="0" dirty="0">
                <a:solidFill>
                  <a:schemeClr val="bg1"/>
                </a:solidFill>
                <a:latin typeface="黑体" panose="02010609060101010101" pitchFamily="49" charset="-122"/>
                <a:ea typeface="黑体" panose="02010609060101010101" pitchFamily="49" charset="-122"/>
                <a:sym typeface="Arial" panose="020B0604020202020204" pitchFamily="34" charset="0"/>
              </a:rPr>
              <a:t>小结</a:t>
            </a:r>
            <a:endParaRPr lang="zh-CN" altLang="en-US" sz="9600" kern="0" dirty="0">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spTree>
    <p:custDataLst>
      <p:tags r:id="rId1"/>
    </p:custDataLst>
    <p:extLst>
      <p:ext uri="{BB962C8B-B14F-4D97-AF65-F5344CB8AC3E}">
        <p14:creationId xmlns:p14="http://schemas.microsoft.com/office/powerpoint/2010/main" val="198487823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nut 44">
            <a:extLst>
              <a:ext uri="{FF2B5EF4-FFF2-40B4-BE49-F238E27FC236}">
                <a16:creationId xmlns:a16="http://schemas.microsoft.com/office/drawing/2014/main" id="{FFAEADBD-77DF-471D-BDDE-D68AB8809788}"/>
              </a:ext>
            </a:extLst>
          </p:cNvPr>
          <p:cNvSpPr/>
          <p:nvPr/>
        </p:nvSpPr>
        <p:spPr>
          <a:xfrm>
            <a:off x="2180903" y="1922016"/>
            <a:ext cx="724494" cy="724494"/>
          </a:xfrm>
          <a:prstGeom prst="donut">
            <a:avLst>
              <a:gd name="adj" fmla="val 6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200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Donut 51">
            <a:extLst>
              <a:ext uri="{FF2B5EF4-FFF2-40B4-BE49-F238E27FC236}">
                <a16:creationId xmlns:a16="http://schemas.microsoft.com/office/drawing/2014/main" id="{7F10B7CE-DF2A-401B-A70D-71EF2E0596B6}"/>
              </a:ext>
            </a:extLst>
          </p:cNvPr>
          <p:cNvSpPr/>
          <p:nvPr/>
        </p:nvSpPr>
        <p:spPr>
          <a:xfrm>
            <a:off x="2180903" y="2977330"/>
            <a:ext cx="724494" cy="724494"/>
          </a:xfrm>
          <a:prstGeom prst="donut">
            <a:avLst>
              <a:gd name="adj" fmla="val 68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200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2" name="TextBox 53">
            <a:extLst>
              <a:ext uri="{FF2B5EF4-FFF2-40B4-BE49-F238E27FC236}">
                <a16:creationId xmlns:a16="http://schemas.microsoft.com/office/drawing/2014/main" id="{C5048B4E-6E7E-4682-9E34-32C62E6C1F18}"/>
              </a:ext>
            </a:extLst>
          </p:cNvPr>
          <p:cNvSpPr txBox="1"/>
          <p:nvPr/>
        </p:nvSpPr>
        <p:spPr>
          <a:xfrm>
            <a:off x="3838674" y="2090287"/>
            <a:ext cx="4334595" cy="412613"/>
          </a:xfrm>
          <a:prstGeom prst="rect">
            <a:avLst/>
          </a:prstGeom>
          <a:noFill/>
        </p:spPr>
        <p:txBody>
          <a:bodyPr wrap="square" rtlCol="0">
            <a:spAutoFit/>
          </a:bodyPr>
          <a:lstStyle/>
          <a:p>
            <a:pPr algn="just">
              <a:lnSpc>
                <a:spcPct val="120000"/>
              </a:lnSpc>
            </a:pPr>
            <a:r>
              <a:rPr lang="zh-CN" altLang="en-US" sz="2000" b="1"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rPr>
              <a:t>问题分析：思路、考点、难点、算法</a:t>
            </a:r>
            <a:endParaRPr lang="en-GB" sz="2000" b="1"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3" name="TextBox 55">
            <a:extLst>
              <a:ext uri="{FF2B5EF4-FFF2-40B4-BE49-F238E27FC236}">
                <a16:creationId xmlns:a16="http://schemas.microsoft.com/office/drawing/2014/main" id="{48C51C1A-18A7-4220-8FBD-62F6C341E31E}"/>
              </a:ext>
            </a:extLst>
          </p:cNvPr>
          <p:cNvSpPr txBox="1"/>
          <p:nvPr/>
        </p:nvSpPr>
        <p:spPr>
          <a:xfrm>
            <a:off x="5031271" y="3213828"/>
            <a:ext cx="1217000" cy="412613"/>
          </a:xfrm>
          <a:prstGeom prst="rect">
            <a:avLst/>
          </a:prstGeom>
          <a:noFill/>
        </p:spPr>
        <p:txBody>
          <a:bodyPr wrap="none" rtlCol="0">
            <a:spAutoFit/>
          </a:bodyPr>
          <a:lstStyle/>
          <a:p>
            <a:pPr algn="just">
              <a:lnSpc>
                <a:spcPct val="120000"/>
              </a:lnSpc>
            </a:pPr>
            <a:r>
              <a:rPr lang="zh-CN" altLang="en-US" sz="2000" b="1"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rPr>
              <a:t>建模过程</a:t>
            </a:r>
            <a:endParaRPr lang="en-GB" sz="2000" b="1"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4" name="TextBox 57">
            <a:extLst>
              <a:ext uri="{FF2B5EF4-FFF2-40B4-BE49-F238E27FC236}">
                <a16:creationId xmlns:a16="http://schemas.microsoft.com/office/drawing/2014/main" id="{464D3D1E-4791-440E-9936-05DC7270C860}"/>
              </a:ext>
            </a:extLst>
          </p:cNvPr>
          <p:cNvSpPr txBox="1"/>
          <p:nvPr/>
        </p:nvSpPr>
        <p:spPr>
          <a:xfrm>
            <a:off x="5130265" y="4171173"/>
            <a:ext cx="1217000" cy="412613"/>
          </a:xfrm>
          <a:prstGeom prst="rect">
            <a:avLst/>
          </a:prstGeom>
          <a:noFill/>
        </p:spPr>
        <p:txBody>
          <a:bodyPr wrap="none" rtlCol="0">
            <a:spAutoFit/>
          </a:bodyPr>
          <a:lstStyle/>
          <a:p>
            <a:pPr algn="just">
              <a:lnSpc>
                <a:spcPct val="120000"/>
              </a:lnSpc>
            </a:pPr>
            <a:r>
              <a:rPr lang="zh-CN" altLang="en-US" sz="2000" b="1"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rPr>
              <a:t>代码实现</a:t>
            </a:r>
            <a:endParaRPr lang="en-GB" sz="2000" b="1"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5" name="Freeform 45"/>
          <p:cNvSpPr>
            <a:spLocks noEditPoints="1"/>
          </p:cNvSpPr>
          <p:nvPr/>
        </p:nvSpPr>
        <p:spPr bwMode="auto">
          <a:xfrm>
            <a:off x="2324512" y="2065625"/>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ln>
        </p:spPr>
        <p:txBody>
          <a:bodyPr vert="horz" wrap="square" lIns="128580" tIns="64290" rIns="128580" bIns="64290" numCol="1" anchor="t" anchorCtr="0" compatLnSpc="1"/>
          <a:lstStyle/>
          <a:p>
            <a:pPr>
              <a:lnSpc>
                <a:spcPct val="120000"/>
              </a:lnSpc>
            </a:pPr>
            <a:endParaRPr lang="en-US"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6" name="Freeform 45"/>
          <p:cNvSpPr>
            <a:spLocks noEditPoints="1"/>
          </p:cNvSpPr>
          <p:nvPr/>
        </p:nvSpPr>
        <p:spPr bwMode="auto">
          <a:xfrm>
            <a:off x="2324512" y="3120939"/>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ln>
        </p:spPr>
        <p:txBody>
          <a:bodyPr vert="horz" wrap="square" lIns="128580" tIns="64290" rIns="128580" bIns="64290" numCol="1" anchor="t" anchorCtr="0" compatLnSpc="1"/>
          <a:lstStyle/>
          <a:p>
            <a:pPr>
              <a:lnSpc>
                <a:spcPct val="120000"/>
              </a:lnSpc>
            </a:pPr>
            <a:endParaRPr lang="en-US"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7" name="Donut 44">
            <a:extLst>
              <a:ext uri="{FF2B5EF4-FFF2-40B4-BE49-F238E27FC236}">
                <a16:creationId xmlns:a16="http://schemas.microsoft.com/office/drawing/2014/main" id="{FFAEADBD-77DF-471D-BDDE-D68AB8809788}"/>
              </a:ext>
            </a:extLst>
          </p:cNvPr>
          <p:cNvSpPr/>
          <p:nvPr/>
        </p:nvSpPr>
        <p:spPr>
          <a:xfrm>
            <a:off x="2180903" y="3990685"/>
            <a:ext cx="724494" cy="724494"/>
          </a:xfrm>
          <a:prstGeom prst="donut">
            <a:avLst>
              <a:gd name="adj" fmla="val 6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200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8" name="Freeform 45"/>
          <p:cNvSpPr>
            <a:spLocks noEditPoints="1"/>
          </p:cNvSpPr>
          <p:nvPr/>
        </p:nvSpPr>
        <p:spPr bwMode="auto">
          <a:xfrm>
            <a:off x="2324512" y="4134294"/>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ln>
        </p:spPr>
        <p:txBody>
          <a:bodyPr vert="horz" wrap="square" lIns="128580" tIns="64290" rIns="128580" bIns="64290" numCol="1" anchor="t" anchorCtr="0" compatLnSpc="1"/>
          <a:lstStyle/>
          <a:p>
            <a:pPr>
              <a:lnSpc>
                <a:spcPct val="120000"/>
              </a:lnSpc>
            </a:pPr>
            <a:endParaRPr lang="en-US"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grpSp>
        <p:nvGrpSpPr>
          <p:cNvPr id="19" name="组合 18">
            <a:extLst>
              <a:ext uri="{FF2B5EF4-FFF2-40B4-BE49-F238E27FC236}">
                <a16:creationId xmlns:a16="http://schemas.microsoft.com/office/drawing/2014/main" id="{B74A6A5B-7265-6746-8EDC-9B3CDE187409}"/>
              </a:ext>
            </a:extLst>
          </p:cNvPr>
          <p:cNvGrpSpPr/>
          <p:nvPr/>
        </p:nvGrpSpPr>
        <p:grpSpPr>
          <a:xfrm>
            <a:off x="596727" y="472248"/>
            <a:ext cx="5409245" cy="523220"/>
            <a:chOff x="-4764" y="99435"/>
            <a:chExt cx="5409245" cy="523220"/>
          </a:xfrm>
        </p:grpSpPr>
        <p:sp>
          <p:nvSpPr>
            <p:cNvPr id="20" name="文本框 19">
              <a:extLst>
                <a:ext uri="{FF2B5EF4-FFF2-40B4-BE49-F238E27FC236}">
                  <a16:creationId xmlns:a16="http://schemas.microsoft.com/office/drawing/2014/main" id="{DEE02059-6358-F94E-A16E-168FF82FB428}"/>
                </a:ext>
              </a:extLst>
            </p:cNvPr>
            <p:cNvSpPr txBox="1"/>
            <p:nvPr/>
          </p:nvSpPr>
          <p:spPr>
            <a:xfrm>
              <a:off x="561019" y="99435"/>
              <a:ext cx="4843462" cy="523220"/>
            </a:xfrm>
            <a:prstGeom prst="rect">
              <a:avLst/>
            </a:prstGeom>
            <a:noFill/>
          </p:spPr>
          <p:txBody>
            <a:bodyPr wrap="square" rtlCol="0">
              <a:spAutoFit/>
            </a:bodyPr>
            <a:lstStyle/>
            <a:p>
              <a:pPr defTabSz="963930"/>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小结</a:t>
              </a:r>
            </a:p>
          </p:txBody>
        </p:sp>
        <p:grpSp>
          <p:nvGrpSpPr>
            <p:cNvPr id="21" name="组合 20">
              <a:extLst>
                <a:ext uri="{FF2B5EF4-FFF2-40B4-BE49-F238E27FC236}">
                  <a16:creationId xmlns:a16="http://schemas.microsoft.com/office/drawing/2014/main" id="{3323A2BB-49C0-4747-9088-C4FFAA4FC1BE}"/>
                </a:ext>
              </a:extLst>
            </p:cNvPr>
            <p:cNvGrpSpPr/>
            <p:nvPr/>
          </p:nvGrpSpPr>
          <p:grpSpPr>
            <a:xfrm>
              <a:off x="-4764" y="142875"/>
              <a:ext cx="565783" cy="436341"/>
              <a:chOff x="-4764" y="142875"/>
              <a:chExt cx="565783" cy="436341"/>
            </a:xfrm>
          </p:grpSpPr>
          <p:sp>
            <p:nvSpPr>
              <p:cNvPr id="22" name="矩形 21">
                <a:extLst>
                  <a:ext uri="{FF2B5EF4-FFF2-40B4-BE49-F238E27FC236}">
                    <a16:creationId xmlns:a16="http://schemas.microsoft.com/office/drawing/2014/main"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accent1">
                      <a:lumMod val="75000"/>
                    </a:schemeClr>
                  </a:solidFill>
                  <a:latin typeface="黑体" panose="02010609060101010101" pitchFamily="49" charset="-122"/>
                  <a:ea typeface="黑体" panose="02010609060101010101" pitchFamily="49" charset="-122"/>
                </a:endParaRPr>
              </a:p>
            </p:txBody>
          </p:sp>
          <p:sp>
            <p:nvSpPr>
              <p:cNvPr id="23" name="矩形 22">
                <a:extLst>
                  <a:ext uri="{FF2B5EF4-FFF2-40B4-BE49-F238E27FC236}">
                    <a16:creationId xmlns:a16="http://schemas.microsoft.com/office/drawing/2014/main"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24" name="圆角矩形 23">
            <a:extLst>
              <a:ext uri="{FF2B5EF4-FFF2-40B4-BE49-F238E27FC236}">
                <a16:creationId xmlns:a16="http://schemas.microsoft.com/office/drawing/2014/main" id="{006AD0DA-C77C-F84A-BE93-B0B4B6618DC3}"/>
              </a:ext>
            </a:extLst>
          </p:cNvPr>
          <p:cNvSpPr/>
          <p:nvPr/>
        </p:nvSpPr>
        <p:spPr>
          <a:xfrm>
            <a:off x="3192239" y="2977329"/>
            <a:ext cx="5351145" cy="858659"/>
          </a:xfrm>
          <a:prstGeom prst="roundRect">
            <a:avLst/>
          </a:prstGeom>
          <a:noFill/>
          <a:ln>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25" name="圆角矩形 24">
            <a:extLst>
              <a:ext uri="{FF2B5EF4-FFF2-40B4-BE49-F238E27FC236}">
                <a16:creationId xmlns:a16="http://schemas.microsoft.com/office/drawing/2014/main" id="{006AD0DA-C77C-F84A-BE93-B0B4B6618DC3}"/>
              </a:ext>
            </a:extLst>
          </p:cNvPr>
          <p:cNvSpPr/>
          <p:nvPr/>
        </p:nvSpPr>
        <p:spPr>
          <a:xfrm>
            <a:off x="3192240" y="1917839"/>
            <a:ext cx="5253360" cy="812072"/>
          </a:xfrm>
          <a:prstGeom prst="roundRect">
            <a:avLst/>
          </a:prstGeom>
          <a:noFill/>
          <a:ln>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26" name="圆角矩形 25">
            <a:extLst>
              <a:ext uri="{FF2B5EF4-FFF2-40B4-BE49-F238E27FC236}">
                <a16:creationId xmlns:a16="http://schemas.microsoft.com/office/drawing/2014/main" id="{006AD0DA-C77C-F84A-BE93-B0B4B6618DC3}"/>
              </a:ext>
            </a:extLst>
          </p:cNvPr>
          <p:cNvSpPr/>
          <p:nvPr/>
        </p:nvSpPr>
        <p:spPr>
          <a:xfrm>
            <a:off x="3192239" y="3986508"/>
            <a:ext cx="5351145" cy="781945"/>
          </a:xfrm>
          <a:prstGeom prst="roundRect">
            <a:avLst/>
          </a:prstGeom>
          <a:noFill/>
          <a:ln>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7018268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10"/>
          <p:cNvSpPr txBox="1"/>
          <p:nvPr/>
        </p:nvSpPr>
        <p:spPr>
          <a:xfrm>
            <a:off x="3417022" y="5559540"/>
            <a:ext cx="6024711" cy="900238"/>
          </a:xfrm>
          <a:prstGeom prst="rect">
            <a:avLst/>
          </a:prstGeom>
          <a:noFill/>
        </p:spPr>
        <p:txBody>
          <a:bodyPr wrap="none" lIns="68572" tIns="34286" rIns="68572" bIns="34286">
            <a:spAutoFit/>
          </a:bodyPr>
          <a:lstStyle/>
          <a:p>
            <a:pPr algn="ctr">
              <a:buNone/>
            </a:pPr>
            <a:r>
              <a:rPr lang="zh-CN" altLang="en-US" sz="5400" dirty="0">
                <a:solidFill>
                  <a:schemeClr val="accent1"/>
                </a:solidFill>
                <a:latin typeface="黑体" panose="02010609060101010101" pitchFamily="49" charset="-122"/>
                <a:ea typeface="黑体" panose="02010609060101010101" pitchFamily="49" charset="-122"/>
                <a:cs typeface="Arial" panose="020B0604020202020204" pitchFamily="34" charset="0"/>
              </a:rPr>
              <a:t>感谢聆听 批评指导</a:t>
            </a:r>
          </a:p>
        </p:txBody>
      </p:sp>
      <p:sp>
        <p:nvSpPr>
          <p:cNvPr id="71" name="矩形 70"/>
          <p:cNvSpPr/>
          <p:nvPr/>
        </p:nvSpPr>
        <p:spPr>
          <a:xfrm>
            <a:off x="3945101" y="6496645"/>
            <a:ext cx="4968552" cy="315463"/>
          </a:xfrm>
          <a:prstGeom prst="rect">
            <a:avLst/>
          </a:prstGeom>
        </p:spPr>
        <p:txBody>
          <a:bodyPr wrap="square" lIns="68572" tIns="34286" rIns="68572" bIns="34286">
            <a:spAutoFit/>
          </a:bodyPr>
          <a:lstStyle/>
          <a:p>
            <a:pPr algn="ctr"/>
            <a:r>
              <a:rPr lang="en-US" altLang="zh-CN" sz="1600" dirty="0">
                <a:solidFill>
                  <a:schemeClr val="accent1"/>
                </a:solidFill>
                <a:latin typeface="黑体" panose="02010609060101010101" pitchFamily="49" charset="-122"/>
                <a:ea typeface="黑体" panose="02010609060101010101" pitchFamily="49" charset="-122"/>
                <a:cs typeface="Arial" panose="020B0604020202020204" pitchFamily="34" charset="0"/>
              </a:rPr>
              <a:t>GENERAL EDUCATION TEACHING COURSEWARE</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175" y="1121936"/>
            <a:ext cx="4112444" cy="4112444"/>
          </a:xfrm>
          <a:prstGeom prst="rect">
            <a:avLst/>
          </a:prstGeom>
        </p:spPr>
      </p:pic>
      <p:pic>
        <p:nvPicPr>
          <p:cNvPr id="4" name="图片 3" descr="卡通人物&#10;&#10;描述已自动生成">
            <a:extLst>
              <a:ext uri="{FF2B5EF4-FFF2-40B4-BE49-F238E27FC236}">
                <a16:creationId xmlns:a16="http://schemas.microsoft.com/office/drawing/2014/main" id="{789E5A49-9892-4544-BCAD-5420FF1F9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7927"/>
            <a:ext cx="12858750" cy="705679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p:nvPr/>
        </p:nvSpPr>
        <p:spPr>
          <a:xfrm>
            <a:off x="1892871" y="808013"/>
            <a:ext cx="3172335" cy="698478"/>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4500" b="1" dirty="0">
                <a:solidFill>
                  <a:schemeClr val="accent1">
                    <a:lumMod val="75000"/>
                  </a:schemeClr>
                </a:solidFill>
                <a:latin typeface="黑体" panose="02010609060101010101" pitchFamily="49" charset="-122"/>
                <a:ea typeface="黑体" panose="02010609060101010101" pitchFamily="49" charset="-122"/>
                <a:cs typeface="+mn-ea"/>
                <a:sym typeface="+mn-lt"/>
              </a:rPr>
              <a:t>目录</a:t>
            </a:r>
            <a:endParaRPr lang="en-GB" sz="2530" b="1" dirty="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grpSp>
        <p:nvGrpSpPr>
          <p:cNvPr id="9" name="组合 8"/>
          <p:cNvGrpSpPr/>
          <p:nvPr/>
        </p:nvGrpSpPr>
        <p:grpSpPr>
          <a:xfrm>
            <a:off x="2017962" y="1672109"/>
            <a:ext cx="1257328" cy="698118"/>
            <a:chOff x="2215144" y="927951"/>
            <a:chExt cx="1244730" cy="910317"/>
          </a:xfrm>
        </p:grpSpPr>
        <p:sp>
          <p:nvSpPr>
            <p:cNvPr id="10" name="平行四边形 9"/>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7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11" name="文本框 9"/>
            <p:cNvSpPr txBox="1"/>
            <p:nvPr/>
          </p:nvSpPr>
          <p:spPr>
            <a:xfrm>
              <a:off x="2393075" y="927951"/>
              <a:ext cx="1066799" cy="910317"/>
            </a:xfrm>
            <a:prstGeom prst="rect">
              <a:avLst/>
            </a:prstGeom>
            <a:noFill/>
          </p:spPr>
          <p:txBody>
            <a:bodyPr wrap="square" rtlCol="0">
              <a:spAutoFit/>
            </a:bodyPr>
            <a:lstStyle/>
            <a:p>
              <a:r>
                <a:rPr lang="en-US" altLang="zh-CN" sz="3935" dirty="0">
                  <a:solidFill>
                    <a:schemeClr val="bg1"/>
                  </a:solidFill>
                  <a:latin typeface="黑体" panose="02010609060101010101" pitchFamily="49" charset="-122"/>
                  <a:ea typeface="黑体" panose="02010609060101010101" pitchFamily="49" charset="-122"/>
                  <a:cs typeface="+mn-ea"/>
                  <a:sym typeface="+mn-lt"/>
                </a:rPr>
                <a:t>01</a:t>
              </a:r>
              <a:endParaRPr lang="zh-CN" altLang="en-US" sz="3935"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12" name="组合 11"/>
          <p:cNvGrpSpPr/>
          <p:nvPr/>
        </p:nvGrpSpPr>
        <p:grpSpPr>
          <a:xfrm>
            <a:off x="2017962" y="2627647"/>
            <a:ext cx="1257328" cy="708853"/>
            <a:chOff x="2215144" y="1952311"/>
            <a:chExt cx="1244730" cy="924318"/>
          </a:xfrm>
        </p:grpSpPr>
        <p:sp>
          <p:nvSpPr>
            <p:cNvPr id="13" name="平行四边形 12"/>
            <p:cNvSpPr/>
            <p:nvPr/>
          </p:nvSpPr>
          <p:spPr>
            <a:xfrm>
              <a:off x="2215144" y="2033848"/>
              <a:ext cx="1120898" cy="842781"/>
            </a:xfrm>
            <a:prstGeom prst="parallelogram">
              <a:avLst>
                <a:gd name="adj" fmla="val 4820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70">
                <a:latin typeface="黑体" panose="02010609060101010101" pitchFamily="49" charset="-122"/>
                <a:ea typeface="黑体" panose="02010609060101010101" pitchFamily="49" charset="-122"/>
                <a:cs typeface="+mn-ea"/>
                <a:sym typeface="+mn-lt"/>
              </a:endParaRPr>
            </a:p>
          </p:txBody>
        </p:sp>
        <p:sp>
          <p:nvSpPr>
            <p:cNvPr id="14" name="文本框 10"/>
            <p:cNvSpPr txBox="1"/>
            <p:nvPr/>
          </p:nvSpPr>
          <p:spPr>
            <a:xfrm>
              <a:off x="2393075" y="1952311"/>
              <a:ext cx="1066799" cy="910319"/>
            </a:xfrm>
            <a:prstGeom prst="rect">
              <a:avLst/>
            </a:prstGeom>
            <a:noFill/>
          </p:spPr>
          <p:txBody>
            <a:bodyPr wrap="square" rtlCol="0">
              <a:spAutoFit/>
            </a:bodyPr>
            <a:lstStyle/>
            <a:p>
              <a:r>
                <a:rPr lang="en-US" altLang="zh-CN" sz="3935" dirty="0">
                  <a:solidFill>
                    <a:schemeClr val="bg1"/>
                  </a:solidFill>
                  <a:latin typeface="黑体" panose="02010609060101010101" pitchFamily="49" charset="-122"/>
                  <a:ea typeface="黑体" panose="02010609060101010101" pitchFamily="49" charset="-122"/>
                  <a:cs typeface="+mn-ea"/>
                  <a:sym typeface="+mn-lt"/>
                </a:rPr>
                <a:t>02</a:t>
              </a:r>
              <a:endParaRPr lang="zh-CN" altLang="en-US" sz="3935"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15" name="组合 14"/>
          <p:cNvGrpSpPr/>
          <p:nvPr/>
        </p:nvGrpSpPr>
        <p:grpSpPr>
          <a:xfrm>
            <a:off x="2017962" y="3614444"/>
            <a:ext cx="1257328" cy="698118"/>
            <a:chOff x="2215144" y="3018135"/>
            <a:chExt cx="1244730" cy="910318"/>
          </a:xfrm>
        </p:grpSpPr>
        <p:sp>
          <p:nvSpPr>
            <p:cNvPr id="16" name="平行四边形 15"/>
            <p:cNvSpPr/>
            <p:nvPr/>
          </p:nvSpPr>
          <p:spPr>
            <a:xfrm>
              <a:off x="2215144" y="3084852"/>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70">
                <a:latin typeface="黑体" panose="02010609060101010101" pitchFamily="49" charset="-122"/>
                <a:ea typeface="黑体" panose="02010609060101010101" pitchFamily="49" charset="-122"/>
                <a:cs typeface="+mn-ea"/>
                <a:sym typeface="+mn-lt"/>
              </a:endParaRPr>
            </a:p>
          </p:txBody>
        </p:sp>
        <p:sp>
          <p:nvSpPr>
            <p:cNvPr id="17" name="文本框 11"/>
            <p:cNvSpPr txBox="1"/>
            <p:nvPr/>
          </p:nvSpPr>
          <p:spPr>
            <a:xfrm>
              <a:off x="2393075" y="3018135"/>
              <a:ext cx="1066799" cy="910318"/>
            </a:xfrm>
            <a:prstGeom prst="rect">
              <a:avLst/>
            </a:prstGeom>
            <a:noFill/>
          </p:spPr>
          <p:txBody>
            <a:bodyPr wrap="square" rtlCol="0">
              <a:spAutoFit/>
            </a:bodyPr>
            <a:lstStyle/>
            <a:p>
              <a:r>
                <a:rPr lang="en-US" altLang="zh-CN" sz="3935" dirty="0">
                  <a:solidFill>
                    <a:schemeClr val="bg1"/>
                  </a:solidFill>
                  <a:latin typeface="黑体" panose="02010609060101010101" pitchFamily="49" charset="-122"/>
                  <a:ea typeface="黑体" panose="02010609060101010101" pitchFamily="49" charset="-122"/>
                  <a:cs typeface="+mn-ea"/>
                  <a:sym typeface="+mn-lt"/>
                </a:rPr>
                <a:t>03</a:t>
              </a:r>
              <a:endParaRPr lang="zh-CN" altLang="en-US" sz="3935"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21" name="组合 20"/>
          <p:cNvGrpSpPr/>
          <p:nvPr/>
        </p:nvGrpSpPr>
        <p:grpSpPr>
          <a:xfrm>
            <a:off x="2972991" y="1690824"/>
            <a:ext cx="5423290" cy="646324"/>
            <a:chOff x="4315150" y="953426"/>
            <a:chExt cx="3857250" cy="540057"/>
          </a:xfrm>
        </p:grpSpPr>
        <p:sp>
          <p:nvSpPr>
            <p:cNvPr id="22" name="矩形 21"/>
            <p:cNvSpPr/>
            <p:nvPr/>
          </p:nvSpPr>
          <p:spPr>
            <a:xfrm>
              <a:off x="4830202" y="992260"/>
              <a:ext cx="2827147" cy="374267"/>
            </a:xfrm>
            <a:prstGeom prst="rect">
              <a:avLst/>
            </a:prstGeom>
            <a:ln w="15875">
              <a:noFill/>
            </a:ln>
          </p:spPr>
          <p:txBody>
            <a:bodyPr wrap="square" lIns="96423" tIns="48212" rIns="96423" bIns="48212">
              <a:spAutoFit/>
            </a:bodyPr>
            <a:lstStyle/>
            <a:p>
              <a:pPr algn="ctr">
                <a:lnSpc>
                  <a:spcPct val="150000"/>
                </a:lnSpc>
              </a:pPr>
              <a:r>
                <a:rPr lang="zh-CN" altLang="en-US" dirty="0">
                  <a:solidFill>
                    <a:schemeClr val="accent1">
                      <a:lumMod val="75000"/>
                    </a:schemeClr>
                  </a:solidFill>
                  <a:latin typeface="黑体" panose="02010609060101010101" pitchFamily="49" charset="-122"/>
                  <a:ea typeface="黑体" panose="02010609060101010101" pitchFamily="49" charset="-122"/>
                  <a:cs typeface="+mn-ea"/>
                  <a:sym typeface="+mn-lt"/>
                </a:rPr>
                <a:t>问题分析</a:t>
              </a:r>
              <a:endParaRPr lang="en-GB" altLang="zh-CN" dirty="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23" name="平行四边形 22"/>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6423" tIns="48212" rIns="96423" bIns="48212" rtlCol="0" anchor="ctr"/>
            <a:lstStyle/>
            <a:p>
              <a:pPr algn="ctr">
                <a:lnSpc>
                  <a:spcPct val="150000"/>
                </a:lnSpc>
              </a:pPr>
              <a:endParaRPr lang="zh-CN" altLang="en-US" sz="2250">
                <a:solidFill>
                  <a:schemeClr val="accent1"/>
                </a:solidFill>
                <a:latin typeface="黑体" panose="02010609060101010101" pitchFamily="49" charset="-122"/>
                <a:ea typeface="黑体" panose="02010609060101010101" pitchFamily="49" charset="-122"/>
                <a:cs typeface="+mn-ea"/>
                <a:sym typeface="+mn-lt"/>
              </a:endParaRPr>
            </a:p>
          </p:txBody>
        </p:sp>
      </p:grpSp>
      <p:grpSp>
        <p:nvGrpSpPr>
          <p:cNvPr id="24" name="组合 23"/>
          <p:cNvGrpSpPr/>
          <p:nvPr/>
        </p:nvGrpSpPr>
        <p:grpSpPr>
          <a:xfrm>
            <a:off x="2972991" y="2666802"/>
            <a:ext cx="5423290" cy="646324"/>
            <a:chOff x="4315150" y="1647579"/>
            <a:chExt cx="3857250" cy="540057"/>
          </a:xfrm>
        </p:grpSpPr>
        <p:sp>
          <p:nvSpPr>
            <p:cNvPr id="25" name="矩形 24"/>
            <p:cNvSpPr/>
            <p:nvPr/>
          </p:nvSpPr>
          <p:spPr>
            <a:xfrm>
              <a:off x="4841196" y="1699090"/>
              <a:ext cx="2827147" cy="374267"/>
            </a:xfrm>
            <a:prstGeom prst="rect">
              <a:avLst/>
            </a:prstGeom>
            <a:ln w="15875">
              <a:noFill/>
            </a:ln>
          </p:spPr>
          <p:txBody>
            <a:bodyPr wrap="square" lIns="96423" tIns="48212" rIns="96423" bIns="48212">
              <a:spAutoFit/>
            </a:bodyPr>
            <a:lstStyle/>
            <a:p>
              <a:pPr algn="ctr">
                <a:lnSpc>
                  <a:spcPct val="150000"/>
                </a:lnSpc>
              </a:pPr>
              <a:r>
                <a:rPr lang="zh-CN" altLang="en-US" dirty="0">
                  <a:solidFill>
                    <a:schemeClr val="accent2"/>
                  </a:solidFill>
                  <a:latin typeface="黑体" panose="02010609060101010101" pitchFamily="49" charset="-122"/>
                  <a:ea typeface="黑体" panose="02010609060101010101" pitchFamily="49" charset="-122"/>
                  <a:cs typeface="+mn-ea"/>
                  <a:sym typeface="+mn-lt"/>
                </a:rPr>
                <a:t>建模过程</a:t>
              </a:r>
              <a:endParaRPr lang="en-GB" altLang="zh-CN" dirty="0">
                <a:solidFill>
                  <a:schemeClr val="accent2"/>
                </a:solidFill>
                <a:latin typeface="黑体" panose="02010609060101010101" pitchFamily="49" charset="-122"/>
                <a:ea typeface="黑体" panose="02010609060101010101" pitchFamily="49" charset="-122"/>
                <a:cs typeface="+mn-ea"/>
                <a:sym typeface="+mn-lt"/>
              </a:endParaRPr>
            </a:p>
          </p:txBody>
        </p:sp>
        <p:sp>
          <p:nvSpPr>
            <p:cNvPr id="26" name="平行四边形 25"/>
            <p:cNvSpPr/>
            <p:nvPr/>
          </p:nvSpPr>
          <p:spPr>
            <a:xfrm>
              <a:off x="4315150" y="1647579"/>
              <a:ext cx="3857250" cy="540057"/>
            </a:xfrm>
            <a:prstGeom prst="parallelogram">
              <a:avLst>
                <a:gd name="adj" fmla="val 48207"/>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6423" tIns="48212" rIns="96423" bIns="48212" rtlCol="0" anchor="ctr"/>
            <a:lstStyle/>
            <a:p>
              <a:pPr algn="ctr">
                <a:lnSpc>
                  <a:spcPct val="150000"/>
                </a:lnSpc>
              </a:pPr>
              <a:endParaRPr lang="zh-CN" altLang="en-US" sz="2250">
                <a:solidFill>
                  <a:schemeClr val="accent1"/>
                </a:solidFill>
                <a:latin typeface="黑体" panose="02010609060101010101" pitchFamily="49" charset="-122"/>
                <a:ea typeface="黑体" panose="02010609060101010101" pitchFamily="49" charset="-122"/>
                <a:cs typeface="+mn-ea"/>
                <a:sym typeface="+mn-lt"/>
              </a:endParaRPr>
            </a:p>
          </p:txBody>
        </p:sp>
      </p:grpSp>
      <p:grpSp>
        <p:nvGrpSpPr>
          <p:cNvPr id="27" name="组合 26"/>
          <p:cNvGrpSpPr/>
          <p:nvPr/>
        </p:nvGrpSpPr>
        <p:grpSpPr>
          <a:xfrm>
            <a:off x="2972991" y="3642780"/>
            <a:ext cx="5423290" cy="646324"/>
            <a:chOff x="4315150" y="2341731"/>
            <a:chExt cx="3857250" cy="540057"/>
          </a:xfrm>
        </p:grpSpPr>
        <p:sp>
          <p:nvSpPr>
            <p:cNvPr id="28" name="矩形 27"/>
            <p:cNvSpPr/>
            <p:nvPr/>
          </p:nvSpPr>
          <p:spPr>
            <a:xfrm>
              <a:off x="4841197" y="2390509"/>
              <a:ext cx="2827146" cy="374267"/>
            </a:xfrm>
            <a:prstGeom prst="rect">
              <a:avLst/>
            </a:prstGeom>
            <a:ln w="15875">
              <a:noFill/>
            </a:ln>
          </p:spPr>
          <p:txBody>
            <a:bodyPr wrap="square" lIns="96423" tIns="48212" rIns="96423" bIns="48212">
              <a:spAutoFit/>
            </a:bodyPr>
            <a:lstStyle/>
            <a:p>
              <a:pPr algn="ctr">
                <a:lnSpc>
                  <a:spcPct val="150000"/>
                </a:lnSpc>
              </a:pPr>
              <a:r>
                <a:rPr lang="zh-CN" altLang="en-US" dirty="0">
                  <a:solidFill>
                    <a:schemeClr val="accent1">
                      <a:lumMod val="75000"/>
                    </a:schemeClr>
                  </a:solidFill>
                  <a:latin typeface="黑体" panose="02010609060101010101" pitchFamily="49" charset="-122"/>
                  <a:ea typeface="黑体" panose="02010609060101010101" pitchFamily="49" charset="-122"/>
                  <a:cs typeface="+mn-ea"/>
                  <a:sym typeface="+mn-lt"/>
                </a:rPr>
                <a:t>代码实现</a:t>
              </a:r>
              <a:endParaRPr lang="en-GB" altLang="zh-CN" dirty="0">
                <a:solidFill>
                  <a:schemeClr val="accent1">
                    <a:lumMod val="75000"/>
                  </a:schemeClr>
                </a:solidFill>
                <a:latin typeface="黑体" panose="02010609060101010101" pitchFamily="49" charset="-122"/>
                <a:ea typeface="黑体" panose="02010609060101010101" pitchFamily="49" charset="-122"/>
                <a:cs typeface="+mn-ea"/>
                <a:sym typeface="+mn-lt"/>
              </a:endParaRPr>
            </a:p>
          </p:txBody>
        </p:sp>
        <p:sp>
          <p:nvSpPr>
            <p:cNvPr id="29" name="平行四边形 28"/>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6423" tIns="48212" rIns="96423" bIns="48212" rtlCol="0" anchor="ctr"/>
            <a:lstStyle/>
            <a:p>
              <a:pPr algn="ctr">
                <a:lnSpc>
                  <a:spcPct val="150000"/>
                </a:lnSpc>
              </a:pPr>
              <a:endParaRPr lang="zh-CN" altLang="en-US" sz="2250">
                <a:solidFill>
                  <a:schemeClr val="accent1"/>
                </a:solidFill>
                <a:latin typeface="黑体" panose="02010609060101010101" pitchFamily="49" charset="-122"/>
                <a:ea typeface="黑体" panose="02010609060101010101" pitchFamily="49" charset="-122"/>
                <a:cs typeface="+mn-ea"/>
                <a:sym typeface="+mn-lt"/>
              </a:endParaRPr>
            </a:p>
          </p:txBody>
        </p:sp>
      </p:grpSp>
      <p:sp>
        <p:nvSpPr>
          <p:cNvPr id="33" name="矩形 32">
            <a:extLst>
              <a:ext uri="{FF2B5EF4-FFF2-40B4-BE49-F238E27FC236}">
                <a16:creationId xmlns:a16="http://schemas.microsoft.com/office/drawing/2014/main" id="{89FFD593-B2C0-8B4B-8A2F-636A6A779334}"/>
              </a:ext>
            </a:extLst>
          </p:cNvPr>
          <p:cNvSpPr/>
          <p:nvPr/>
        </p:nvSpPr>
        <p:spPr>
          <a:xfrm>
            <a:off x="2602978" y="939021"/>
            <a:ext cx="176010" cy="5258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34" name="矩形 33">
            <a:extLst>
              <a:ext uri="{FF2B5EF4-FFF2-40B4-BE49-F238E27FC236}">
                <a16:creationId xmlns:a16="http://schemas.microsoft.com/office/drawing/2014/main" id="{DA9B46C7-8E35-934B-B0DD-DC5622D50492}"/>
              </a:ext>
            </a:extLst>
          </p:cNvPr>
          <p:cNvSpPr/>
          <p:nvPr/>
        </p:nvSpPr>
        <p:spPr>
          <a:xfrm>
            <a:off x="2126550" y="939021"/>
            <a:ext cx="414394" cy="5258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grpSp>
        <p:nvGrpSpPr>
          <p:cNvPr id="30" name="组合 29"/>
          <p:cNvGrpSpPr/>
          <p:nvPr/>
        </p:nvGrpSpPr>
        <p:grpSpPr>
          <a:xfrm>
            <a:off x="1995272" y="4562087"/>
            <a:ext cx="1257328" cy="708853"/>
            <a:chOff x="2215144" y="1952311"/>
            <a:chExt cx="1244730" cy="924318"/>
          </a:xfrm>
        </p:grpSpPr>
        <p:sp>
          <p:nvSpPr>
            <p:cNvPr id="31" name="平行四边形 30"/>
            <p:cNvSpPr/>
            <p:nvPr/>
          </p:nvSpPr>
          <p:spPr>
            <a:xfrm>
              <a:off x="2215144" y="2033848"/>
              <a:ext cx="1120898" cy="842781"/>
            </a:xfrm>
            <a:prstGeom prst="parallelogram">
              <a:avLst>
                <a:gd name="adj" fmla="val 4820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70">
                <a:latin typeface="黑体" panose="02010609060101010101" pitchFamily="49" charset="-122"/>
                <a:ea typeface="黑体" panose="02010609060101010101" pitchFamily="49" charset="-122"/>
                <a:cs typeface="+mn-ea"/>
                <a:sym typeface="+mn-lt"/>
              </a:endParaRPr>
            </a:p>
          </p:txBody>
        </p:sp>
        <p:sp>
          <p:nvSpPr>
            <p:cNvPr id="32" name="文本框 10"/>
            <p:cNvSpPr txBox="1"/>
            <p:nvPr/>
          </p:nvSpPr>
          <p:spPr>
            <a:xfrm>
              <a:off x="2393075" y="1952311"/>
              <a:ext cx="1066799" cy="910319"/>
            </a:xfrm>
            <a:prstGeom prst="rect">
              <a:avLst/>
            </a:prstGeom>
            <a:noFill/>
          </p:spPr>
          <p:txBody>
            <a:bodyPr wrap="square" rtlCol="0">
              <a:spAutoFit/>
            </a:bodyPr>
            <a:lstStyle/>
            <a:p>
              <a:r>
                <a:rPr lang="en-US" altLang="zh-CN" sz="3935" dirty="0">
                  <a:solidFill>
                    <a:schemeClr val="bg1"/>
                  </a:solidFill>
                  <a:latin typeface="黑体" panose="02010609060101010101" pitchFamily="49" charset="-122"/>
                  <a:ea typeface="黑体" panose="02010609060101010101" pitchFamily="49" charset="-122"/>
                  <a:cs typeface="+mn-ea"/>
                  <a:sym typeface="+mn-lt"/>
                </a:rPr>
                <a:t>04</a:t>
              </a:r>
              <a:endParaRPr lang="zh-CN" altLang="en-US" sz="3935" dirty="0">
                <a:solidFill>
                  <a:schemeClr val="bg1"/>
                </a:solidFill>
                <a:latin typeface="黑体" panose="02010609060101010101" pitchFamily="49" charset="-122"/>
                <a:ea typeface="黑体" panose="02010609060101010101" pitchFamily="49" charset="-122"/>
                <a:cs typeface="+mn-ea"/>
                <a:sym typeface="+mn-lt"/>
              </a:endParaRPr>
            </a:p>
          </p:txBody>
        </p:sp>
      </p:grpSp>
      <p:grpSp>
        <p:nvGrpSpPr>
          <p:cNvPr id="38" name="组合 37"/>
          <p:cNvGrpSpPr/>
          <p:nvPr/>
        </p:nvGrpSpPr>
        <p:grpSpPr>
          <a:xfrm>
            <a:off x="2950301" y="4601242"/>
            <a:ext cx="5423290" cy="646324"/>
            <a:chOff x="4315150" y="1647579"/>
            <a:chExt cx="3857250" cy="540057"/>
          </a:xfrm>
        </p:grpSpPr>
        <p:sp>
          <p:nvSpPr>
            <p:cNvPr id="39" name="矩形 38"/>
            <p:cNvSpPr/>
            <p:nvPr/>
          </p:nvSpPr>
          <p:spPr>
            <a:xfrm>
              <a:off x="4841196" y="1699090"/>
              <a:ext cx="2827147" cy="374267"/>
            </a:xfrm>
            <a:prstGeom prst="rect">
              <a:avLst/>
            </a:prstGeom>
            <a:ln w="15875">
              <a:noFill/>
            </a:ln>
          </p:spPr>
          <p:txBody>
            <a:bodyPr wrap="square" lIns="96423" tIns="48212" rIns="96423" bIns="48212">
              <a:spAutoFit/>
            </a:bodyPr>
            <a:lstStyle/>
            <a:p>
              <a:pPr algn="ctr">
                <a:lnSpc>
                  <a:spcPct val="150000"/>
                </a:lnSpc>
              </a:pPr>
              <a:r>
                <a:rPr lang="zh-CN" altLang="en-US" dirty="0">
                  <a:solidFill>
                    <a:schemeClr val="accent4"/>
                  </a:solidFill>
                  <a:latin typeface="黑体" panose="02010609060101010101" pitchFamily="49" charset="-122"/>
                  <a:ea typeface="黑体" panose="02010609060101010101" pitchFamily="49" charset="-122"/>
                  <a:cs typeface="+mn-ea"/>
                  <a:sym typeface="+mn-lt"/>
                </a:rPr>
                <a:t>小结</a:t>
              </a:r>
              <a:endParaRPr lang="en-GB" altLang="zh-CN" dirty="0">
                <a:solidFill>
                  <a:schemeClr val="accent4"/>
                </a:solidFill>
                <a:latin typeface="黑体" panose="02010609060101010101" pitchFamily="49" charset="-122"/>
                <a:ea typeface="黑体" panose="02010609060101010101" pitchFamily="49" charset="-122"/>
                <a:cs typeface="+mn-ea"/>
                <a:sym typeface="+mn-lt"/>
              </a:endParaRPr>
            </a:p>
          </p:txBody>
        </p:sp>
        <p:sp>
          <p:nvSpPr>
            <p:cNvPr id="40" name="平行四边形 39"/>
            <p:cNvSpPr/>
            <p:nvPr/>
          </p:nvSpPr>
          <p:spPr>
            <a:xfrm>
              <a:off x="4315150" y="1647579"/>
              <a:ext cx="3857250" cy="540057"/>
            </a:xfrm>
            <a:prstGeom prst="parallelogram">
              <a:avLst>
                <a:gd name="adj" fmla="val 48207"/>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6423" tIns="48212" rIns="96423" bIns="48212" rtlCol="0" anchor="ctr"/>
            <a:lstStyle/>
            <a:p>
              <a:pPr algn="ctr">
                <a:lnSpc>
                  <a:spcPct val="150000"/>
                </a:lnSpc>
              </a:pPr>
              <a:endParaRPr lang="zh-CN" altLang="en-US" sz="2250">
                <a:solidFill>
                  <a:schemeClr val="accent1"/>
                </a:solidFill>
                <a:latin typeface="黑体" panose="02010609060101010101" pitchFamily="49" charset="-122"/>
                <a:ea typeface="黑体" panose="02010609060101010101" pitchFamily="49" charset="-122"/>
                <a:cs typeface="+mn-ea"/>
                <a:sym typeface="+mn-lt"/>
              </a:endParaRPr>
            </a:p>
          </p:txBody>
        </p:sp>
      </p:grpSp>
    </p:spTree>
    <p:extLst>
      <p:ext uri="{BB962C8B-B14F-4D97-AF65-F5344CB8AC3E}">
        <p14:creationId xmlns:p14="http://schemas.microsoft.com/office/powerpoint/2010/main" val="324657896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 y="3562252"/>
            <a:ext cx="12858044" cy="137162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solidFill>
                <a:sysClr val="windowText" lastClr="000000"/>
              </a:solidFill>
              <a:latin typeface="黑体" panose="02010609060101010101" pitchFamily="49" charset="-122"/>
              <a:ea typeface="黑体" panose="02010609060101010101" pitchFamily="49" charset="-122"/>
            </a:endParaRPr>
          </a:p>
        </p:txBody>
      </p:sp>
      <p:sp>
        <p:nvSpPr>
          <p:cNvPr id="2053" name="文本框 14"/>
          <p:cNvSpPr txBox="1">
            <a:spLocks noChangeArrowheads="1"/>
          </p:cNvSpPr>
          <p:nvPr>
            <p:custDataLst>
              <p:tags r:id="rId2"/>
            </p:custDataLst>
          </p:nvPr>
        </p:nvSpPr>
        <p:spPr bwMode="auto">
          <a:xfrm>
            <a:off x="2396927" y="3400301"/>
            <a:ext cx="123110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dirty="0">
                <a:solidFill>
                  <a:schemeClr val="bg1"/>
                </a:solidFill>
                <a:latin typeface="黑体" panose="02010609060101010101" pitchFamily="49" charset="-122"/>
                <a:ea typeface="黑体" panose="02010609060101010101" pitchFamily="49" charset="-122"/>
                <a:sym typeface="Arial" panose="020B0604020202020204" pitchFamily="34" charset="0"/>
              </a:rPr>
              <a:t>01</a:t>
            </a:r>
            <a:endParaRPr lang="zh-CN" altLang="en-US" sz="9600" dirty="0">
              <a:solidFill>
                <a:schemeClr val="bg1"/>
              </a:solidFill>
              <a:latin typeface="黑体" panose="02010609060101010101" pitchFamily="49" charset="-122"/>
              <a:ea typeface="黑体" panose="02010609060101010101" pitchFamily="49" charset="-122"/>
              <a:sym typeface="Arial" panose="020B0604020202020204" pitchFamily="34" charset="0"/>
            </a:endParaRPr>
          </a:p>
        </p:txBody>
      </p:sp>
      <p:sp>
        <p:nvSpPr>
          <p:cNvPr id="6" name="标题 5"/>
          <p:cNvSpPr txBox="1"/>
          <p:nvPr>
            <p:custDataLst>
              <p:tags r:id="rId3"/>
            </p:custDataLst>
          </p:nvPr>
        </p:nvSpPr>
        <p:spPr>
          <a:xfrm>
            <a:off x="3693071" y="3749467"/>
            <a:ext cx="8790576" cy="997196"/>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7200" kern="0" dirty="0">
                <a:solidFill>
                  <a:schemeClr val="bg1"/>
                </a:solidFill>
                <a:latin typeface="黑体" panose="02010609060101010101" pitchFamily="49" charset="-122"/>
                <a:ea typeface="黑体" panose="02010609060101010101" pitchFamily="49" charset="-122"/>
                <a:sym typeface="Arial" panose="020B0604020202020204" pitchFamily="34" charset="0"/>
              </a:rPr>
              <a:t>问题分析</a:t>
            </a:r>
          </a:p>
        </p:txBody>
      </p:sp>
    </p:spTree>
    <p:custDataLst>
      <p:tags r:id="rId1"/>
    </p:custDataLst>
    <p:extLst>
      <p:ext uri="{BB962C8B-B14F-4D97-AF65-F5344CB8AC3E}">
        <p14:creationId xmlns:p14="http://schemas.microsoft.com/office/powerpoint/2010/main" val="280802114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问题分析</a:t>
              </a:r>
            </a:p>
          </p:txBody>
        </p:sp>
        <p:grpSp>
          <p:nvGrpSpPr>
            <p:cNvPr id="34" name="组合 33">
              <a:extLst>
                <a:ext uri="{FF2B5EF4-FFF2-40B4-BE49-F238E27FC236}">
                  <a16:creationId xmlns:a16="http://schemas.microsoft.com/office/drawing/2014/main"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3" name="Rectangle 26">
            <a:extLst>
              <a:ext uri="{FF2B5EF4-FFF2-40B4-BE49-F238E27FC236}">
                <a16:creationId xmlns:a16="http://schemas.microsoft.com/office/drawing/2014/main" id="{686EAADD-BBB5-4A75-B059-48233FDE1EDA}"/>
              </a:ext>
            </a:extLst>
          </p:cNvPr>
          <p:cNvSpPr/>
          <p:nvPr/>
        </p:nvSpPr>
        <p:spPr>
          <a:xfrm>
            <a:off x="2161125" y="1352011"/>
            <a:ext cx="808467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0" name="Pentagon 33">
            <a:extLst>
              <a:ext uri="{FF2B5EF4-FFF2-40B4-BE49-F238E27FC236}">
                <a16:creationId xmlns:a16="http://schemas.microsoft.com/office/drawing/2014/main"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id="{7333FBA8-87E1-4110-A516-EA9615A2CAB9}"/>
              </a:ext>
            </a:extLst>
          </p:cNvPr>
          <p:cNvSpPr/>
          <p:nvPr/>
        </p:nvSpPr>
        <p:spPr>
          <a:xfrm>
            <a:off x="2157521" y="1187085"/>
            <a:ext cx="1003249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2" name="Rectangle 26">
            <a:extLst>
              <a:ext uri="{FF2B5EF4-FFF2-40B4-BE49-F238E27FC236}">
                <a16:creationId xmlns:a16="http://schemas.microsoft.com/office/drawing/2014/main" id="{350C1E6B-95E6-4BFB-8588-718E142E20D8}"/>
              </a:ext>
            </a:extLst>
          </p:cNvPr>
          <p:cNvSpPr/>
          <p:nvPr/>
        </p:nvSpPr>
        <p:spPr>
          <a:xfrm>
            <a:off x="2157521" y="1187085"/>
            <a:ext cx="10032494" cy="5588300"/>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问题描述：破碎文件的拼接在司法物证复原、历史文献修复以及军事情报获取等领域都有着重要的应用。传统上，拼接复原工作需由人工完成，准确率较高，但效率很低。特别是当碎片数量巨大，人工拼接很难在短时间内完成任务。随着计算机技术的发展，人们试图开发碎纸片的自动拼接技术，以提高拼接复原效率。请讨论以下问题：</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marL="457200" indent="-457200" defTabSz="963930">
              <a:lnSpc>
                <a:spcPct val="120000"/>
              </a:lnSpc>
              <a:buAutoNum type="arabicPeriod"/>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对于给定的来自同一页印刷文字文件的碎纸机破碎纸片（仅纵切），建立碎纸片拼接复原模型和算法，并针对附件</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、附件</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给出的中、英文各一页文件的碎片数据进行拼接复原。如果复原过程需要人工干预，请写出干预方式及干预的时间节点。复原结果以图片形式及表格形式表达</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marL="457200" indent="-457200" defTabSz="963930">
              <a:lnSpc>
                <a:spcPct val="120000"/>
              </a:lnSpc>
              <a:buAutoNum type="arabicPeriod"/>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对于碎纸机既纵切又横切的情形，请设计碎纸片拼接复原模型和算法，并针对附件</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3</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、附件</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4</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给出的中、英文各一页文件的碎片数据进行拼接复原。如果复原过程需要人工干预，请写出干预方式及干预的时间节点。复原结果表达要求同上。</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a:p>
            <a:pPr marL="457200" indent="-457200" defTabSz="963930">
              <a:lnSpc>
                <a:spcPct val="120000"/>
              </a:lnSpc>
              <a:buAutoNum type="arabicPeriod"/>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上述所给碎片数据均为单面打印文件，从现实情形出发，还可能有双面打印文件的碎纸片拼接复原问题需要解决。附件</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5</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给出的是一页英文印刷文字双面打印文件的碎片数据。请尝试设计相应的碎纸片拼接复原模型与算法，并就附件</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5</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的碎片数据给出拼接复原结果，结果表达要求同上。</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Tree>
    <p:extLst>
      <p:ext uri="{BB962C8B-B14F-4D97-AF65-F5344CB8AC3E}">
        <p14:creationId xmlns:p14="http://schemas.microsoft.com/office/powerpoint/2010/main" val="223268505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问题分析</a:t>
              </a:r>
            </a:p>
          </p:txBody>
        </p:sp>
        <p:grpSp>
          <p:nvGrpSpPr>
            <p:cNvPr id="34" name="组合 33">
              <a:extLst>
                <a:ext uri="{FF2B5EF4-FFF2-40B4-BE49-F238E27FC236}">
                  <a16:creationId xmlns:a16="http://schemas.microsoft.com/office/drawing/2014/main"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0" name="Pentagon 33">
            <a:extLst>
              <a:ext uri="{FF2B5EF4-FFF2-40B4-BE49-F238E27FC236}">
                <a16:creationId xmlns:a16="http://schemas.microsoft.com/office/drawing/2014/main"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id="{7333FBA8-87E1-4110-A516-EA9615A2CAB9}"/>
              </a:ext>
            </a:extLst>
          </p:cNvPr>
          <p:cNvSpPr/>
          <p:nvPr/>
        </p:nvSpPr>
        <p:spPr>
          <a:xfrm>
            <a:off x="2157521" y="1187085"/>
            <a:ext cx="1003249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2" name="Rectangle 26">
            <a:extLst>
              <a:ext uri="{FF2B5EF4-FFF2-40B4-BE49-F238E27FC236}">
                <a16:creationId xmlns:a16="http://schemas.microsoft.com/office/drawing/2014/main" id="{350C1E6B-95E6-4BFB-8588-718E142E20D8}"/>
              </a:ext>
            </a:extLst>
          </p:cNvPr>
          <p:cNvSpPr/>
          <p:nvPr/>
        </p:nvSpPr>
        <p:spPr>
          <a:xfrm>
            <a:off x="2173498" y="1220757"/>
            <a:ext cx="10032494" cy="2633645"/>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概况：每一附件为同一页纸的碎片数据。</a:t>
            </a:r>
          </a:p>
          <a:p>
            <a:pPr marL="342900" indent="-342900" defTabSz="963930">
              <a:lnSpc>
                <a:spcPct val="120000"/>
              </a:lnSpc>
              <a:buFont typeface="Arial" panose="020B0604020202020204" pitchFamily="34" charset="0"/>
              <a:buChar char="•"/>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附件</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、附件</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为纵切碎片数据，每页纸被切为</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19</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条碎片。</a:t>
            </a:r>
          </a:p>
          <a:p>
            <a:pPr marL="342900" indent="-342900" defTabSz="963930">
              <a:lnSpc>
                <a:spcPct val="120000"/>
              </a:lnSpc>
              <a:buFont typeface="Arial" panose="020B0604020202020204" pitchFamily="34" charset="0"/>
              <a:buChar char="•"/>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附件</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3</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、附件</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4</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为纵横切碎片数据，每页纸被切为</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11×19</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个碎片。</a:t>
            </a:r>
          </a:p>
          <a:p>
            <a:pPr marL="342900" indent="-342900" defTabSz="963930">
              <a:lnSpc>
                <a:spcPct val="120000"/>
              </a:lnSpc>
              <a:buFont typeface="Arial" panose="020B0604020202020204" pitchFamily="34" charset="0"/>
              <a:buChar char="•"/>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附件</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5</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为纵横切碎片数据，每页纸被切为</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11×19</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个碎片，每个碎片有正反两面。该附件中每一碎片对应两个文件，共有</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2×11×19</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个文件，例如，第一个碎片的两面分别对应文件</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000a</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000b</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p>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Tree>
    <p:extLst>
      <p:ext uri="{BB962C8B-B14F-4D97-AF65-F5344CB8AC3E}">
        <p14:creationId xmlns:p14="http://schemas.microsoft.com/office/powerpoint/2010/main" val="187914062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问题分析</a:t>
              </a:r>
            </a:p>
          </p:txBody>
        </p:sp>
        <p:grpSp>
          <p:nvGrpSpPr>
            <p:cNvPr id="34" name="组合 33">
              <a:extLst>
                <a:ext uri="{FF2B5EF4-FFF2-40B4-BE49-F238E27FC236}">
                  <a16:creationId xmlns:a16="http://schemas.microsoft.com/office/drawing/2014/main"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0" name="Pentagon 33">
            <a:extLst>
              <a:ext uri="{FF2B5EF4-FFF2-40B4-BE49-F238E27FC236}">
                <a16:creationId xmlns:a16="http://schemas.microsoft.com/office/drawing/2014/main"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id="{7333FBA8-87E1-4110-A516-EA9615A2CAB9}"/>
              </a:ext>
            </a:extLst>
          </p:cNvPr>
          <p:cNvSpPr/>
          <p:nvPr/>
        </p:nvSpPr>
        <p:spPr>
          <a:xfrm>
            <a:off x="2157521" y="1187085"/>
            <a:ext cx="1003249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2" name="Rectangle 26">
            <a:extLst>
              <a:ext uri="{FF2B5EF4-FFF2-40B4-BE49-F238E27FC236}">
                <a16:creationId xmlns:a16="http://schemas.microsoft.com/office/drawing/2014/main" id="{350C1E6B-95E6-4BFB-8588-718E142E20D8}"/>
              </a:ext>
            </a:extLst>
          </p:cNvPr>
          <p:cNvSpPr/>
          <p:nvPr/>
        </p:nvSpPr>
        <p:spPr>
          <a:xfrm>
            <a:off x="2157521" y="1187085"/>
            <a:ext cx="10032494" cy="417654"/>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附件一：</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1x19</a:t>
            </a:r>
          </a:p>
        </p:txBody>
      </p:sp>
      <p:pic>
        <p:nvPicPr>
          <p:cNvPr id="50" name="图片 49" descr="卡通人物&#10;&#10;描述已自动生成">
            <a:extLst>
              <a:ext uri="{FF2B5EF4-FFF2-40B4-BE49-F238E27FC236}">
                <a16:creationId xmlns:a16="http://schemas.microsoft.com/office/drawing/2014/main" id="{1A10C57F-F8A7-4B35-A025-66C23BBD40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18007" y="207223"/>
            <a:ext cx="216024" cy="5940669"/>
          </a:xfrm>
          <a:prstGeom prst="rect">
            <a:avLst/>
          </a:prstGeom>
        </p:spPr>
      </p:pic>
      <p:pic>
        <p:nvPicPr>
          <p:cNvPr id="52" name="图片 51" descr="卡通人物&#10;&#10;描述已自动生成">
            <a:extLst>
              <a:ext uri="{FF2B5EF4-FFF2-40B4-BE49-F238E27FC236}">
                <a16:creationId xmlns:a16="http://schemas.microsoft.com/office/drawing/2014/main" id="{B193A2BA-7CBF-4BA9-A29E-B68DEACAE0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57967" y="207223"/>
            <a:ext cx="216024" cy="5940669"/>
          </a:xfrm>
          <a:prstGeom prst="rect">
            <a:avLst/>
          </a:prstGeom>
        </p:spPr>
      </p:pic>
      <p:pic>
        <p:nvPicPr>
          <p:cNvPr id="54" name="图片 53" descr="图片包含 游戏机, 桌子&#10;&#10;描述已自动生成">
            <a:extLst>
              <a:ext uri="{FF2B5EF4-FFF2-40B4-BE49-F238E27FC236}">
                <a16:creationId xmlns:a16="http://schemas.microsoft.com/office/drawing/2014/main" id="{9C57E4E4-56A1-4713-9149-06DC328DF2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25919" y="207223"/>
            <a:ext cx="216024" cy="5940669"/>
          </a:xfrm>
          <a:prstGeom prst="rect">
            <a:avLst/>
          </a:prstGeom>
        </p:spPr>
      </p:pic>
      <p:pic>
        <p:nvPicPr>
          <p:cNvPr id="56" name="图片 55" descr="图片包含 游戏机, 桌子, 画&#10;&#10;描述已自动生成">
            <a:extLst>
              <a:ext uri="{FF2B5EF4-FFF2-40B4-BE49-F238E27FC236}">
                <a16:creationId xmlns:a16="http://schemas.microsoft.com/office/drawing/2014/main" id="{634129A2-8C1B-4D70-B96A-337D302A21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18898" y="207223"/>
            <a:ext cx="216024" cy="5940669"/>
          </a:xfrm>
          <a:prstGeom prst="rect">
            <a:avLst/>
          </a:prstGeom>
        </p:spPr>
      </p:pic>
      <p:pic>
        <p:nvPicPr>
          <p:cNvPr id="58" name="图片 57" descr="图片包含 游戏机, 桌子&#10;&#10;描述已自动生成">
            <a:extLst>
              <a:ext uri="{FF2B5EF4-FFF2-40B4-BE49-F238E27FC236}">
                <a16:creationId xmlns:a16="http://schemas.microsoft.com/office/drawing/2014/main" id="{54FE8B65-8969-475E-9E62-89A04BB3D5B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61823" y="207223"/>
            <a:ext cx="216024" cy="5940669"/>
          </a:xfrm>
          <a:prstGeom prst="rect">
            <a:avLst/>
          </a:prstGeom>
        </p:spPr>
      </p:pic>
      <p:pic>
        <p:nvPicPr>
          <p:cNvPr id="60" name="图片 59" descr="卡通人物&#10;&#10;描述已自动生成">
            <a:extLst>
              <a:ext uri="{FF2B5EF4-FFF2-40B4-BE49-F238E27FC236}">
                <a16:creationId xmlns:a16="http://schemas.microsoft.com/office/drawing/2014/main" id="{44E4F764-C9D4-4FED-8104-C3F1773EE04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29775" y="207223"/>
            <a:ext cx="216024" cy="5940669"/>
          </a:xfrm>
          <a:prstGeom prst="rect">
            <a:avLst/>
          </a:prstGeom>
        </p:spPr>
      </p:pic>
      <p:pic>
        <p:nvPicPr>
          <p:cNvPr id="62" name="图片 61" descr="图片包含 游戏机, 物体&#10;&#10;描述已自动生成">
            <a:extLst>
              <a:ext uri="{FF2B5EF4-FFF2-40B4-BE49-F238E27FC236}">
                <a16:creationId xmlns:a16="http://schemas.microsoft.com/office/drawing/2014/main" id="{6F196ADD-17BA-4A88-938A-242B93BCFB7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69735" y="207223"/>
            <a:ext cx="216024" cy="5940669"/>
          </a:xfrm>
          <a:prstGeom prst="rect">
            <a:avLst/>
          </a:prstGeom>
        </p:spPr>
      </p:pic>
      <p:pic>
        <p:nvPicPr>
          <p:cNvPr id="64" name="图片 63" descr="卡通人物&#10;&#10;描述已自动生成">
            <a:extLst>
              <a:ext uri="{FF2B5EF4-FFF2-40B4-BE49-F238E27FC236}">
                <a16:creationId xmlns:a16="http://schemas.microsoft.com/office/drawing/2014/main" id="{D0CC106A-A4C9-4B29-ABAC-52E0C7BFC44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81703" y="207223"/>
            <a:ext cx="216024" cy="5940669"/>
          </a:xfrm>
          <a:prstGeom prst="rect">
            <a:avLst/>
          </a:prstGeom>
        </p:spPr>
      </p:pic>
      <p:pic>
        <p:nvPicPr>
          <p:cNvPr id="66" name="图片 65" descr="图片包含 游戏机, 画&#10;&#10;描述已自动生成">
            <a:extLst>
              <a:ext uri="{FF2B5EF4-FFF2-40B4-BE49-F238E27FC236}">
                <a16:creationId xmlns:a16="http://schemas.microsoft.com/office/drawing/2014/main" id="{D9076256-9F6C-4BDF-8392-6AFDD4B034C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949655" y="207223"/>
            <a:ext cx="216024" cy="5940669"/>
          </a:xfrm>
          <a:prstGeom prst="rect">
            <a:avLst/>
          </a:prstGeom>
        </p:spPr>
      </p:pic>
      <p:pic>
        <p:nvPicPr>
          <p:cNvPr id="68" name="图片 67" descr="图片包含 游戏机, 桌子&#10;&#10;描述已自动生成">
            <a:extLst>
              <a:ext uri="{FF2B5EF4-FFF2-40B4-BE49-F238E27FC236}">
                <a16:creationId xmlns:a16="http://schemas.microsoft.com/office/drawing/2014/main" id="{F8588E2F-D82D-4A87-B383-48A86632CB3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17607" y="207223"/>
            <a:ext cx="216024" cy="5940669"/>
          </a:xfrm>
          <a:prstGeom prst="rect">
            <a:avLst/>
          </a:prstGeom>
        </p:spPr>
      </p:pic>
      <p:pic>
        <p:nvPicPr>
          <p:cNvPr id="70" name="图片 69" descr="图片包含 游戏机, 桌子&#10;&#10;描述已自动生成">
            <a:extLst>
              <a:ext uri="{FF2B5EF4-FFF2-40B4-BE49-F238E27FC236}">
                <a16:creationId xmlns:a16="http://schemas.microsoft.com/office/drawing/2014/main" id="{2A7EE228-4EB0-4218-8F55-1813CD96E10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85559" y="207223"/>
            <a:ext cx="216024" cy="5940669"/>
          </a:xfrm>
          <a:prstGeom prst="rect">
            <a:avLst/>
          </a:prstGeom>
        </p:spPr>
      </p:pic>
      <p:pic>
        <p:nvPicPr>
          <p:cNvPr id="72" name="图片 71" descr="卡通人物&#10;&#10;描述已自动生成">
            <a:extLst>
              <a:ext uri="{FF2B5EF4-FFF2-40B4-BE49-F238E27FC236}">
                <a16:creationId xmlns:a16="http://schemas.microsoft.com/office/drawing/2014/main" id="{9B6A294B-3FD1-4403-BE4C-1BCB358C199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653511" y="207223"/>
            <a:ext cx="216024" cy="5940669"/>
          </a:xfrm>
          <a:prstGeom prst="rect">
            <a:avLst/>
          </a:prstGeom>
        </p:spPr>
      </p:pic>
      <p:pic>
        <p:nvPicPr>
          <p:cNvPr id="74" name="图片 73" descr="图片包含 游戏机, 桌子&#10;&#10;描述已自动生成">
            <a:extLst>
              <a:ext uri="{FF2B5EF4-FFF2-40B4-BE49-F238E27FC236}">
                <a16:creationId xmlns:a16="http://schemas.microsoft.com/office/drawing/2014/main" id="{21AEB441-F563-4006-A05A-869AFB1F168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221463" y="207223"/>
            <a:ext cx="216024" cy="5940669"/>
          </a:xfrm>
          <a:prstGeom prst="rect">
            <a:avLst/>
          </a:prstGeom>
        </p:spPr>
      </p:pic>
      <p:pic>
        <p:nvPicPr>
          <p:cNvPr id="76" name="图片 75" descr="图片包含 游戏机, 画&#10;&#10;描述已自动生成">
            <a:extLst>
              <a:ext uri="{FF2B5EF4-FFF2-40B4-BE49-F238E27FC236}">
                <a16:creationId xmlns:a16="http://schemas.microsoft.com/office/drawing/2014/main" id="{6603B3AB-141E-449C-B1E7-9E84D4CF979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17407" y="207223"/>
            <a:ext cx="216024" cy="5940669"/>
          </a:xfrm>
          <a:prstGeom prst="rect">
            <a:avLst/>
          </a:prstGeom>
        </p:spPr>
      </p:pic>
      <p:pic>
        <p:nvPicPr>
          <p:cNvPr id="78" name="图片 77" descr="图片包含 游戏机, 物体, 标志, 画&#10;&#10;描述已自动生成">
            <a:extLst>
              <a:ext uri="{FF2B5EF4-FFF2-40B4-BE49-F238E27FC236}">
                <a16:creationId xmlns:a16="http://schemas.microsoft.com/office/drawing/2014/main" id="{4FB4FD9A-73B8-4CF7-9CC3-AAC8F87DFC7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285359" y="207223"/>
            <a:ext cx="216024" cy="5940669"/>
          </a:xfrm>
          <a:prstGeom prst="rect">
            <a:avLst/>
          </a:prstGeom>
        </p:spPr>
      </p:pic>
      <p:pic>
        <p:nvPicPr>
          <p:cNvPr id="80" name="图片 79" descr="图片包含 游戏机, 钟表&#10;&#10;描述已自动生成">
            <a:extLst>
              <a:ext uri="{FF2B5EF4-FFF2-40B4-BE49-F238E27FC236}">
                <a16:creationId xmlns:a16="http://schemas.microsoft.com/office/drawing/2014/main" id="{D6A52B59-EA44-43B8-BDEC-1A9278CA3DE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781303" y="207223"/>
            <a:ext cx="216024" cy="5940669"/>
          </a:xfrm>
          <a:prstGeom prst="rect">
            <a:avLst/>
          </a:prstGeom>
        </p:spPr>
      </p:pic>
      <p:pic>
        <p:nvPicPr>
          <p:cNvPr id="82" name="图片 81" descr="图片包含 游戏机, 桌子, 钟表&#10;&#10;描述已自动生成">
            <a:extLst>
              <a:ext uri="{FF2B5EF4-FFF2-40B4-BE49-F238E27FC236}">
                <a16:creationId xmlns:a16="http://schemas.microsoft.com/office/drawing/2014/main" id="{DF06A4DE-C3A7-4F9D-AF07-ED1D3107F4B5}"/>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277247" y="207223"/>
            <a:ext cx="216024" cy="5940669"/>
          </a:xfrm>
          <a:prstGeom prst="rect">
            <a:avLst/>
          </a:prstGeom>
        </p:spPr>
      </p:pic>
      <p:pic>
        <p:nvPicPr>
          <p:cNvPr id="84" name="图片 83" descr="图片包含 游戏机, 桌子&#10;&#10;描述已自动生成">
            <a:extLst>
              <a:ext uri="{FF2B5EF4-FFF2-40B4-BE49-F238E27FC236}">
                <a16:creationId xmlns:a16="http://schemas.microsoft.com/office/drawing/2014/main" id="{8A4FCC64-9C0A-4F66-BAFF-485BD45C00D8}"/>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773191" y="207223"/>
            <a:ext cx="216024" cy="5940669"/>
          </a:xfrm>
          <a:prstGeom prst="rect">
            <a:avLst/>
          </a:prstGeom>
        </p:spPr>
      </p:pic>
      <p:pic>
        <p:nvPicPr>
          <p:cNvPr id="86" name="图片 85" descr="图片包含 游戏机, 物体&#10;&#10;描述已自动生成">
            <a:extLst>
              <a:ext uri="{FF2B5EF4-FFF2-40B4-BE49-F238E27FC236}">
                <a16:creationId xmlns:a16="http://schemas.microsoft.com/office/drawing/2014/main" id="{3D0C05A1-DECE-4CD4-871E-27230B0C0D60}"/>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269135" y="207223"/>
            <a:ext cx="216024" cy="5940669"/>
          </a:xfrm>
          <a:prstGeom prst="rect">
            <a:avLst/>
          </a:prstGeom>
        </p:spPr>
      </p:pic>
    </p:spTree>
    <p:extLst>
      <p:ext uri="{BB962C8B-B14F-4D97-AF65-F5344CB8AC3E}">
        <p14:creationId xmlns:p14="http://schemas.microsoft.com/office/powerpoint/2010/main" val="269314371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问题分析</a:t>
              </a:r>
            </a:p>
          </p:txBody>
        </p:sp>
        <p:grpSp>
          <p:nvGrpSpPr>
            <p:cNvPr id="34" name="组合 33">
              <a:extLst>
                <a:ext uri="{FF2B5EF4-FFF2-40B4-BE49-F238E27FC236}">
                  <a16:creationId xmlns:a16="http://schemas.microsoft.com/office/drawing/2014/main"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0" name="Pentagon 33">
            <a:extLst>
              <a:ext uri="{FF2B5EF4-FFF2-40B4-BE49-F238E27FC236}">
                <a16:creationId xmlns:a16="http://schemas.microsoft.com/office/drawing/2014/main"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id="{7333FBA8-87E1-4110-A516-EA9615A2CAB9}"/>
              </a:ext>
            </a:extLst>
          </p:cNvPr>
          <p:cNvSpPr/>
          <p:nvPr/>
        </p:nvSpPr>
        <p:spPr>
          <a:xfrm>
            <a:off x="2157521" y="1187085"/>
            <a:ext cx="1003249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2" name="Rectangle 26">
            <a:extLst>
              <a:ext uri="{FF2B5EF4-FFF2-40B4-BE49-F238E27FC236}">
                <a16:creationId xmlns:a16="http://schemas.microsoft.com/office/drawing/2014/main" id="{350C1E6B-95E6-4BFB-8588-718E142E20D8}"/>
              </a:ext>
            </a:extLst>
          </p:cNvPr>
          <p:cNvSpPr/>
          <p:nvPr/>
        </p:nvSpPr>
        <p:spPr>
          <a:xfrm>
            <a:off x="2157521" y="1187085"/>
            <a:ext cx="6720126" cy="1156318"/>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思路：问题一给出了纵切的</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19</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条碎纸片，碎片为 </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1980*72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，总切线的像素点较多，并且碎纸片的数量较少，可以直接考虑纵切条上的像素统计信息。</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2" name="图片 1">
            <a:extLst>
              <a:ext uri="{FF2B5EF4-FFF2-40B4-BE49-F238E27FC236}">
                <a16:creationId xmlns:a16="http://schemas.microsoft.com/office/drawing/2014/main" id="{8CA4CF88-5806-49D2-BAD4-61D5A5BD7252}"/>
              </a:ext>
            </a:extLst>
          </p:cNvPr>
          <p:cNvPicPr>
            <a:picLocks noChangeAspect="1"/>
          </p:cNvPicPr>
          <p:nvPr/>
        </p:nvPicPr>
        <p:blipFill>
          <a:blip r:embed="rId3"/>
          <a:stretch>
            <a:fillRect/>
          </a:stretch>
        </p:blipFill>
        <p:spPr>
          <a:xfrm>
            <a:off x="2103849" y="2897632"/>
            <a:ext cx="6829425" cy="2686050"/>
          </a:xfrm>
          <a:prstGeom prst="rect">
            <a:avLst/>
          </a:prstGeom>
        </p:spPr>
      </p:pic>
      <p:pic>
        <p:nvPicPr>
          <p:cNvPr id="3" name="图片 2">
            <a:extLst>
              <a:ext uri="{FF2B5EF4-FFF2-40B4-BE49-F238E27FC236}">
                <a16:creationId xmlns:a16="http://schemas.microsoft.com/office/drawing/2014/main" id="{2C29121D-56BE-4D69-9E3C-6DB0410130E9}"/>
              </a:ext>
            </a:extLst>
          </p:cNvPr>
          <p:cNvPicPr>
            <a:picLocks noChangeAspect="1"/>
          </p:cNvPicPr>
          <p:nvPr/>
        </p:nvPicPr>
        <p:blipFill>
          <a:blip r:embed="rId4"/>
          <a:stretch>
            <a:fillRect/>
          </a:stretch>
        </p:blipFill>
        <p:spPr>
          <a:xfrm>
            <a:off x="8950325" y="411294"/>
            <a:ext cx="1308766" cy="6566922"/>
          </a:xfrm>
          <a:prstGeom prst="rect">
            <a:avLst/>
          </a:prstGeom>
        </p:spPr>
      </p:pic>
      <p:sp>
        <p:nvSpPr>
          <p:cNvPr id="32" name="Rectangle 26">
            <a:extLst>
              <a:ext uri="{FF2B5EF4-FFF2-40B4-BE49-F238E27FC236}">
                <a16:creationId xmlns:a16="http://schemas.microsoft.com/office/drawing/2014/main" id="{DD266E2A-A8EC-4B9B-BD9B-6F962E0968F0}"/>
              </a:ext>
            </a:extLst>
          </p:cNvPr>
          <p:cNvSpPr/>
          <p:nvPr/>
        </p:nvSpPr>
        <p:spPr>
          <a:xfrm>
            <a:off x="2103849" y="6876575"/>
            <a:ext cx="7051956" cy="270626"/>
          </a:xfrm>
          <a:prstGeom prst="rect">
            <a:avLst/>
          </a:prstGeom>
        </p:spPr>
        <p:txBody>
          <a:bodyPr wrap="square" lIns="96430" tIns="48216" rIns="96430" bIns="48216">
            <a:spAutoFit/>
          </a:bodyPr>
          <a:lstStyle/>
          <a:p>
            <a:pPr defTabSz="963930">
              <a:lnSpc>
                <a:spcPct val="120000"/>
              </a:lnSpc>
            </a:pPr>
            <a:r>
              <a:rPr lang="zh-CN" altLang="en-US"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图片来源：</a:t>
            </a:r>
            <a:r>
              <a:rPr lang="en-US" altLang="zh-CN"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B0129</a:t>
            </a:r>
            <a:r>
              <a:rPr lang="zh-CN" altLang="en-US"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参赛队论文</a:t>
            </a:r>
            <a:r>
              <a:rPr lang="en-US" altLang="zh-CN"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a:t>
            </a:r>
            <a:r>
              <a:rPr lang="zh-CN" altLang="en-US"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右</a:t>
            </a:r>
            <a:r>
              <a:rPr lang="en-US" altLang="zh-CN"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a:t>
            </a:r>
            <a:r>
              <a:rPr lang="zh-CN" altLang="en-US"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a:t>
            </a:r>
            <a:r>
              <a:rPr lang="en-US" altLang="zh-CN"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B20001040</a:t>
            </a:r>
            <a:r>
              <a:rPr lang="zh-CN" altLang="en-US"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参赛队论文</a:t>
            </a:r>
            <a:r>
              <a:rPr lang="en-US" altLang="zh-CN"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a:t>
            </a:r>
            <a:r>
              <a:rPr lang="zh-CN" altLang="en-US"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左</a:t>
            </a:r>
            <a:r>
              <a:rPr lang="en-US" altLang="zh-CN" sz="1000" dirty="0">
                <a:solidFill>
                  <a:schemeClr val="tx1">
                    <a:lumMod val="65000"/>
                    <a:lumOff val="35000"/>
                  </a:schemeClr>
                </a:solidFill>
                <a:latin typeface="Rod" panose="020B0604020202020204" pitchFamily="49" charset="-79"/>
                <a:ea typeface="黑体" panose="02010609060101010101" pitchFamily="49" charset="-122"/>
                <a:cs typeface="Rod" panose="020B0604020202020204" pitchFamily="49" charset="-79"/>
              </a:rPr>
              <a:t>)</a:t>
            </a:r>
          </a:p>
        </p:txBody>
      </p:sp>
    </p:spTree>
    <p:extLst>
      <p:ext uri="{BB962C8B-B14F-4D97-AF65-F5344CB8AC3E}">
        <p14:creationId xmlns:p14="http://schemas.microsoft.com/office/powerpoint/2010/main" val="117706836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B74A6A5B-7265-6746-8EDC-9B3CDE187409}"/>
              </a:ext>
            </a:extLst>
          </p:cNvPr>
          <p:cNvGrpSpPr/>
          <p:nvPr/>
        </p:nvGrpSpPr>
        <p:grpSpPr>
          <a:xfrm>
            <a:off x="596727" y="472248"/>
            <a:ext cx="5409245" cy="523220"/>
            <a:chOff x="-4764" y="99435"/>
            <a:chExt cx="5409245" cy="523220"/>
          </a:xfrm>
        </p:grpSpPr>
        <p:sp>
          <p:nvSpPr>
            <p:cNvPr id="33" name="文本框 32">
              <a:extLst>
                <a:ext uri="{FF2B5EF4-FFF2-40B4-BE49-F238E27FC236}">
                  <a16:creationId xmlns:a16="http://schemas.microsoft.com/office/drawing/2014/main" id="{DEE02059-6358-F94E-A16E-168FF82FB428}"/>
                </a:ext>
              </a:extLst>
            </p:cNvPr>
            <p:cNvSpPr txBox="1"/>
            <p:nvPr/>
          </p:nvSpPr>
          <p:spPr>
            <a:xfrm>
              <a:off x="561019" y="99435"/>
              <a:ext cx="4843462" cy="523220"/>
            </a:xfrm>
            <a:prstGeom prst="rect">
              <a:avLst/>
            </a:prstGeom>
            <a:noFill/>
          </p:spPr>
          <p:txBody>
            <a:bodyPr wrap="square" rtlCol="0">
              <a:spAutoFit/>
            </a:bodyPr>
            <a:lstStyle/>
            <a:p>
              <a:r>
                <a:rPr lang="zh-CN" altLang="en-US" sz="2800" dirty="0">
                  <a:solidFill>
                    <a:schemeClr val="accent1">
                      <a:lumMod val="75000"/>
                    </a:schemeClr>
                  </a:solidFill>
                  <a:latin typeface="黑体" panose="02010609060101010101" pitchFamily="49" charset="-122"/>
                  <a:ea typeface="黑体" panose="02010609060101010101" pitchFamily="49" charset="-122"/>
                  <a:cs typeface="+mn-ea"/>
                  <a:sym typeface="+mn-lt"/>
                </a:rPr>
                <a:t>问题分析</a:t>
              </a:r>
            </a:p>
          </p:txBody>
        </p:sp>
        <p:grpSp>
          <p:nvGrpSpPr>
            <p:cNvPr id="34" name="组合 33">
              <a:extLst>
                <a:ext uri="{FF2B5EF4-FFF2-40B4-BE49-F238E27FC236}">
                  <a16:creationId xmlns:a16="http://schemas.microsoft.com/office/drawing/2014/main" id="{3323A2BB-49C0-4747-9088-C4FFAA4FC1BE}"/>
                </a:ext>
              </a:extLst>
            </p:cNvPr>
            <p:cNvGrpSpPr/>
            <p:nvPr/>
          </p:nvGrpSpPr>
          <p:grpSpPr>
            <a:xfrm>
              <a:off x="-4764" y="142875"/>
              <a:ext cx="565783" cy="436341"/>
              <a:chOff x="-4764" y="142875"/>
              <a:chExt cx="565783" cy="436341"/>
            </a:xfrm>
          </p:grpSpPr>
          <p:sp>
            <p:nvSpPr>
              <p:cNvPr id="35" name="矩形 34">
                <a:extLst>
                  <a:ext uri="{FF2B5EF4-FFF2-40B4-BE49-F238E27FC236}">
                    <a16:creationId xmlns:a16="http://schemas.microsoft.com/office/drawing/2014/main" id="{522209D0-0671-EB4D-A889-DC7F8FAA036B}"/>
                  </a:ext>
                </a:extLst>
              </p:cNvPr>
              <p:cNvSpPr/>
              <p:nvPr/>
            </p:nvSpPr>
            <p:spPr>
              <a:xfrm>
                <a:off x="442936" y="142875"/>
                <a:ext cx="118083"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id="{516B054F-F9CF-8E48-9030-8CCAFF520554}"/>
                  </a:ext>
                </a:extLst>
              </p:cNvPr>
              <p:cNvSpPr/>
              <p:nvPr/>
            </p:nvSpPr>
            <p:spPr>
              <a:xfrm>
                <a:off x="-4764" y="142875"/>
                <a:ext cx="360040" cy="4363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黑体" panose="02010609060101010101" pitchFamily="49" charset="-122"/>
                  <a:ea typeface="黑体" panose="02010609060101010101" pitchFamily="49" charset="-122"/>
                </a:endParaRPr>
              </a:p>
            </p:txBody>
          </p:sp>
        </p:grpSp>
      </p:grpSp>
      <p:sp>
        <p:nvSpPr>
          <p:cNvPr id="10" name="Pentagon 33">
            <a:extLst>
              <a:ext uri="{FF2B5EF4-FFF2-40B4-BE49-F238E27FC236}">
                <a16:creationId xmlns:a16="http://schemas.microsoft.com/office/drawing/2014/main" id="{9EF8DAF3-942D-4378-A07C-73055D9FE522}"/>
              </a:ext>
            </a:extLst>
          </p:cNvPr>
          <p:cNvSpPr/>
          <p:nvPr/>
        </p:nvSpPr>
        <p:spPr>
          <a:xfrm>
            <a:off x="1532831" y="1220757"/>
            <a:ext cx="640667" cy="383982"/>
          </a:xfrm>
          <a:prstGeom prst="homePlate">
            <a:avLst/>
          </a:prstGeom>
          <a:solidFill>
            <a:schemeClr val="accent2"/>
          </a:solidFill>
          <a:ln w="28575">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lIns="96430" tIns="48216" rIns="96430" bIns="48216" rtlCol="0" anchor="ctr"/>
          <a:lstStyle/>
          <a:p>
            <a:pPr algn="ctr">
              <a:lnSpc>
                <a:spcPct val="120000"/>
              </a:lnSpc>
            </a:pPr>
            <a:endParaRPr lang="en-GB" sz="2110" dirty="0">
              <a:solidFill>
                <a:schemeClr val="accent1">
                  <a:lumMod val="75000"/>
                </a:schemeClr>
              </a:solidFill>
              <a:latin typeface="黑体" panose="02010609060101010101" pitchFamily="49" charset="-122"/>
              <a:ea typeface="黑体" panose="02010609060101010101" pitchFamily="49" charset="-122"/>
              <a:cs typeface="+mn-ea"/>
              <a:sym typeface="Arial" panose="020B0604020202020204" pitchFamily="34" charset="0"/>
            </a:endParaRPr>
          </a:p>
        </p:txBody>
      </p:sp>
      <p:sp>
        <p:nvSpPr>
          <p:cNvPr id="11" name="Rectangle 26">
            <a:extLst>
              <a:ext uri="{FF2B5EF4-FFF2-40B4-BE49-F238E27FC236}">
                <a16:creationId xmlns:a16="http://schemas.microsoft.com/office/drawing/2014/main" id="{7333FBA8-87E1-4110-A516-EA9615A2CAB9}"/>
              </a:ext>
            </a:extLst>
          </p:cNvPr>
          <p:cNvSpPr/>
          <p:nvPr/>
        </p:nvSpPr>
        <p:spPr>
          <a:xfrm>
            <a:off x="2157521" y="1187085"/>
            <a:ext cx="10032494" cy="417654"/>
          </a:xfrm>
          <a:prstGeom prst="rect">
            <a:avLst/>
          </a:prstGeom>
        </p:spPr>
        <p:txBody>
          <a:bodyPr wrap="square" lIns="96430" tIns="48216" rIns="96430" bIns="48216">
            <a:spAutoFit/>
          </a:bodyPr>
          <a:lstStyle/>
          <a:p>
            <a:pPr defTabSz="963930">
              <a:lnSpc>
                <a:spcPct val="120000"/>
              </a:lnSpc>
            </a:pP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sp>
        <p:nvSpPr>
          <p:cNvPr id="12" name="Rectangle 26">
            <a:extLst>
              <a:ext uri="{FF2B5EF4-FFF2-40B4-BE49-F238E27FC236}">
                <a16:creationId xmlns:a16="http://schemas.microsoft.com/office/drawing/2014/main" id="{350C1E6B-95E6-4BFB-8588-718E142E20D8}"/>
              </a:ext>
            </a:extLst>
          </p:cNvPr>
          <p:cNvSpPr/>
          <p:nvPr/>
        </p:nvSpPr>
        <p:spPr>
          <a:xfrm>
            <a:off x="2157521" y="1187085"/>
            <a:ext cx="7944262" cy="1156318"/>
          </a:xfrm>
          <a:prstGeom prst="rect">
            <a:avLst/>
          </a:prstGeom>
        </p:spPr>
        <p:txBody>
          <a:bodyPr wrap="square" lIns="96430" tIns="48216" rIns="96430" bIns="48216">
            <a:spAutoFit/>
          </a:bodyPr>
          <a:lstStyle/>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思路：问题二给出的数据是横纵切的中英文碎片，碎片大小为 </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180*72</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a:t>
            </a:r>
          </a:p>
          <a:p>
            <a:pPr defTabSz="963930">
              <a:lnSpc>
                <a:spcPct val="120000"/>
              </a:lnSpc>
            </a:pP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各 </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208 </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张。因为碎纸片的数量较多，直接匹配则为</a:t>
            </a:r>
            <a:r>
              <a:rPr lang="en-US" altLang="zh-CN" sz="2000" dirty="0">
                <a:solidFill>
                  <a:schemeClr val="accent1">
                    <a:lumMod val="75000"/>
                  </a:schemeClr>
                </a:solidFill>
                <a:latin typeface="黑体" panose="02010609060101010101" pitchFamily="49" charset="-122"/>
                <a:ea typeface="黑体" panose="02010609060101010101" pitchFamily="49" charset="-122"/>
                <a:cs typeface="+mn-ea"/>
              </a:rPr>
              <a:t>NP</a:t>
            </a:r>
            <a:r>
              <a:rPr lang="zh-CN" altLang="en-US" sz="2000" dirty="0">
                <a:solidFill>
                  <a:schemeClr val="accent1">
                    <a:lumMod val="75000"/>
                  </a:schemeClr>
                </a:solidFill>
                <a:latin typeface="黑体" panose="02010609060101010101" pitchFamily="49" charset="-122"/>
                <a:ea typeface="黑体" panose="02010609060101010101" pitchFamily="49" charset="-122"/>
                <a:cs typeface="+mn-ea"/>
              </a:rPr>
              <a:t>问题中的无法用多项式解决的问题，所以先分组匹配完成后再拼接。</a:t>
            </a:r>
            <a:endParaRPr lang="en-US" altLang="zh-CN" sz="2000" dirty="0">
              <a:solidFill>
                <a:schemeClr val="accent1">
                  <a:lumMod val="75000"/>
                </a:schemeClr>
              </a:solidFill>
              <a:latin typeface="黑体" panose="02010609060101010101" pitchFamily="49" charset="-122"/>
              <a:ea typeface="黑体" panose="02010609060101010101" pitchFamily="49" charset="-122"/>
              <a:cs typeface="+mn-ea"/>
            </a:endParaRPr>
          </a:p>
        </p:txBody>
      </p:sp>
      <p:pic>
        <p:nvPicPr>
          <p:cNvPr id="41" name="图片 40">
            <a:extLst>
              <a:ext uri="{FF2B5EF4-FFF2-40B4-BE49-F238E27FC236}">
                <a16:creationId xmlns:a16="http://schemas.microsoft.com/office/drawing/2014/main" id="{5C53AC78-1860-4D52-8507-5B79225563F3}"/>
              </a:ext>
            </a:extLst>
          </p:cNvPr>
          <p:cNvPicPr>
            <a:picLocks noChangeAspect="1"/>
          </p:cNvPicPr>
          <p:nvPr/>
        </p:nvPicPr>
        <p:blipFill>
          <a:blip r:embed="rId3"/>
          <a:stretch>
            <a:fillRect/>
          </a:stretch>
        </p:blipFill>
        <p:spPr>
          <a:xfrm>
            <a:off x="2108895" y="2299790"/>
            <a:ext cx="9460821" cy="4902497"/>
          </a:xfrm>
          <a:prstGeom prst="rect">
            <a:avLst/>
          </a:prstGeom>
        </p:spPr>
      </p:pic>
    </p:spTree>
    <p:extLst>
      <p:ext uri="{BB962C8B-B14F-4D97-AF65-F5344CB8AC3E}">
        <p14:creationId xmlns:p14="http://schemas.microsoft.com/office/powerpoint/2010/main" val="389085594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1022204303"/>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1022204303"/>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12.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2.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3.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4.xml><?xml version="1.0" encoding="utf-8"?>
<p:tagLst xmlns:a="http://schemas.openxmlformats.org/drawingml/2006/main" xmlns:r="http://schemas.openxmlformats.org/officeDocument/2006/relationships" xmlns:p="http://schemas.openxmlformats.org/presentationml/2006/main">
  <p:tag name="MH" val="20161022204303"/>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6.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7.xml><?xml version="1.0" encoding="utf-8"?>
<p:tagLst xmlns:a="http://schemas.openxmlformats.org/drawingml/2006/main" xmlns:r="http://schemas.openxmlformats.org/officeDocument/2006/relationships" xmlns:p="http://schemas.openxmlformats.org/presentationml/2006/main">
  <p:tag name="MH" val="20161022204303"/>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9.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heme/theme1.xml><?xml version="1.0" encoding="utf-8"?>
<a:theme xmlns:a="http://schemas.openxmlformats.org/drawingml/2006/main" name="1_自定义设计方案">
  <a:themeElements>
    <a:clrScheme name="自定义 372">
      <a:dk1>
        <a:sysClr val="windowText" lastClr="000000"/>
      </a:dk1>
      <a:lt1>
        <a:sysClr val="window" lastClr="FFFFFF"/>
      </a:lt1>
      <a:dk2>
        <a:srgbClr val="44546A"/>
      </a:dk2>
      <a:lt2>
        <a:srgbClr val="E7E6E6"/>
      </a:lt2>
      <a:accent1>
        <a:srgbClr val="007DDD"/>
      </a:accent1>
      <a:accent2>
        <a:srgbClr val="00B0F2"/>
      </a:accent2>
      <a:accent3>
        <a:srgbClr val="007DDD"/>
      </a:accent3>
      <a:accent4>
        <a:srgbClr val="00B0F2"/>
      </a:accent4>
      <a:accent5>
        <a:srgbClr val="007DDD"/>
      </a:accent5>
      <a:accent6>
        <a:srgbClr val="00B0F2"/>
      </a:accent6>
      <a:hlink>
        <a:srgbClr val="007DDD"/>
      </a:hlink>
      <a:folHlink>
        <a:srgbClr val="00B0F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1684</Words>
  <Application>Microsoft Office PowerPoint</Application>
  <PresentationFormat>自定义</PresentationFormat>
  <Paragraphs>137</Paragraphs>
  <Slides>28</Slides>
  <Notes>28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28</vt:i4>
      </vt:variant>
    </vt:vector>
  </HeadingPairs>
  <TitlesOfParts>
    <vt:vector size="35" baseType="lpstr">
      <vt:lpstr>SimHei</vt:lpstr>
      <vt:lpstr>Arial</vt:lpstr>
      <vt:lpstr>Calibri</vt:lpstr>
      <vt:lpstr>Calibri Light</vt:lpstr>
      <vt:lpstr>Cambria Math</vt:lpstr>
      <vt:lpstr>Rod</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
  <cp:keywords>tukuppt; tukppt</cp:keywords>
  <cp:lastModifiedBy/>
  <cp:revision>1</cp:revision>
  <dcterms:created xsi:type="dcterms:W3CDTF">2016-10-17T14:00:00Z</dcterms:created>
  <dcterms:modified xsi:type="dcterms:W3CDTF">2019-11-02T13:34:48Z</dcterms:modified>
  <cp:category>tukuppt</cp:category>
  <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